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25"/>
  </p:notesMasterIdLst>
  <p:sldIdLst>
    <p:sldId id="266" r:id="rId2"/>
    <p:sldId id="348" r:id="rId3"/>
    <p:sldId id="345" r:id="rId4"/>
    <p:sldId id="351" r:id="rId5"/>
    <p:sldId id="352" r:id="rId6"/>
    <p:sldId id="331" r:id="rId7"/>
    <p:sldId id="361" r:id="rId8"/>
    <p:sldId id="362" r:id="rId9"/>
    <p:sldId id="363" r:id="rId10"/>
    <p:sldId id="335" r:id="rId11"/>
    <p:sldId id="336" r:id="rId12"/>
    <p:sldId id="355" r:id="rId13"/>
    <p:sldId id="356" r:id="rId14"/>
    <p:sldId id="357" r:id="rId15"/>
    <p:sldId id="358" r:id="rId16"/>
    <p:sldId id="349" r:id="rId17"/>
    <p:sldId id="359" r:id="rId18"/>
    <p:sldId id="350" r:id="rId19"/>
    <p:sldId id="342" r:id="rId20"/>
    <p:sldId id="364" r:id="rId21"/>
    <p:sldId id="320" r:id="rId22"/>
    <p:sldId id="360" r:id="rId23"/>
    <p:sldId id="30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96"/>
  </p:normalViewPr>
  <p:slideViewPr>
    <p:cSldViewPr snapToGrid="0" snapToObjects="1">
      <p:cViewPr varScale="1">
        <p:scale>
          <a:sx n="69" d="100"/>
          <a:sy n="69" d="100"/>
        </p:scale>
        <p:origin x="564" y="44"/>
      </p:cViewPr>
      <p:guideLst/>
    </p:cSldViewPr>
  </p:slideViewPr>
  <p:notesTextViewPr>
    <p:cViewPr>
      <p:scale>
        <a:sx n="1" d="1"/>
        <a:sy n="1" d="1"/>
      </p:scale>
      <p:origin x="0" y="0"/>
    </p:cViewPr>
  </p:notesTextViewPr>
  <p:sorterViewPr>
    <p:cViewPr>
      <p:scale>
        <a:sx n="100" d="100"/>
        <a:sy n="100" d="100"/>
      </p:scale>
      <p:origin x="0" y="-9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4D6E3-37F2-C54D-8316-1ABE5134B13B}" type="datetimeFigureOut">
              <a:rPr lang="en-US" smtClean="0"/>
              <a:t>8/9/2021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960236-70A3-B146-B9E4-F93408FFCEE3}" type="slidenum">
              <a:rPr lang="en-US" smtClean="0"/>
              <a:t>‹#›</a:t>
            </a:fld>
            <a:endParaRPr lang="en-US"/>
          </a:p>
        </p:txBody>
      </p:sp>
    </p:spTree>
    <p:extLst>
      <p:ext uri="{BB962C8B-B14F-4D97-AF65-F5344CB8AC3E}">
        <p14:creationId xmlns:p14="http://schemas.microsoft.com/office/powerpoint/2010/main" val="2046005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4DC5ED1-6FC1-487A-B702-C2D379766A0F}" type="slidenum">
              <a:rPr lang="en-US" smtClean="0"/>
              <a:pPr>
                <a:defRPr/>
              </a:pPr>
              <a:t>19</a:t>
            </a:fld>
            <a:endParaRPr lang="en-US" dirty="0"/>
          </a:p>
        </p:txBody>
      </p:sp>
    </p:spTree>
    <p:extLst>
      <p:ext uri="{BB962C8B-B14F-4D97-AF65-F5344CB8AC3E}">
        <p14:creationId xmlns:p14="http://schemas.microsoft.com/office/powerpoint/2010/main" val="3435203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around the room at the pages on the wall…    This represents the results of the work that you’ve been doing for the past year!</a:t>
            </a:r>
          </a:p>
          <a:p>
            <a:r>
              <a:rPr lang="en-US" dirty="0" smtClean="0"/>
              <a:t>PACT format</a:t>
            </a:r>
            <a:r>
              <a:rPr lang="en-US" baseline="0" dirty="0" smtClean="0"/>
              <a:t> will help us make decisions about how to prioritize. </a:t>
            </a:r>
          </a:p>
          <a:p>
            <a:r>
              <a:rPr lang="en-US" b="1" baseline="0" dirty="0" smtClean="0"/>
              <a:t>We begin with the WHY.  That’s from the TF VISION.  Unless it connects to the VISION, it’s just a list of action items, not a strategic plan.</a:t>
            </a:r>
          </a:p>
          <a:p>
            <a:r>
              <a:rPr lang="en-US" b="0" baseline="0" dirty="0" smtClean="0"/>
              <a:t>We</a:t>
            </a:r>
            <a:r>
              <a:rPr lang="en-US" b="1" baseline="0" dirty="0" smtClean="0"/>
              <a:t> </a:t>
            </a:r>
            <a:r>
              <a:rPr lang="en-US" b="0" baseline="0" dirty="0" smtClean="0"/>
              <a:t>also need to answer some other key questions:  Who?  How much?  How complex?  When?</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FFE57D-8B05-4DB5-B51F-2CC3CD9C2C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2663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129160"/>
            <a:ext cx="5787887" cy="1072735"/>
          </a:xfrm>
        </p:spPr>
        <p:txBody>
          <a:bodyPr anchor="b">
            <a:noAutofit/>
          </a:bodyPr>
          <a:lstStyle>
            <a:lvl1pPr algn="l">
              <a:defRPr sz="6000"/>
            </a:lvl1pPr>
          </a:lstStyle>
          <a:p>
            <a:r>
              <a:rPr lang="en-US" dirty="0" smtClean="0"/>
              <a:t>Click to edit Master title</a:t>
            </a:r>
            <a:endParaRPr lang="en-US" dirty="0"/>
          </a:p>
        </p:txBody>
      </p:sp>
      <p:sp>
        <p:nvSpPr>
          <p:cNvPr id="3" name="Subtitle 2"/>
          <p:cNvSpPr>
            <a:spLocks noGrp="1"/>
          </p:cNvSpPr>
          <p:nvPr>
            <p:ph type="subTitle" idx="1" hasCustomPrompt="1"/>
          </p:nvPr>
        </p:nvSpPr>
        <p:spPr>
          <a:xfrm>
            <a:off x="838200" y="5484987"/>
            <a:ext cx="3362739" cy="482944"/>
          </a:xfrm>
        </p:spPr>
        <p:txBody>
          <a:bodyPr>
            <a:noAutofit/>
          </a:bodyPr>
          <a:lstStyle>
            <a:lvl1pPr marL="0" indent="0" algn="l">
              <a:buNone/>
              <a:defRPr sz="2400" b="1" i="0" baseline="0">
                <a:solidFill>
                  <a:schemeClr val="accent2"/>
                </a:solidFill>
                <a:latin typeface="Adagio_Sans_Script Black" charset="0"/>
                <a:ea typeface="Adagio_Sans_Script Black" charset="0"/>
                <a:cs typeface="Adagio_Sans_Script Blac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ENTER DATE</a:t>
            </a:r>
            <a:endParaRPr lang="en-US" dirty="0"/>
          </a:p>
        </p:txBody>
      </p:sp>
      <p:sp>
        <p:nvSpPr>
          <p:cNvPr id="4" name="Date Placeholder 3"/>
          <p:cNvSpPr>
            <a:spLocks noGrp="1"/>
          </p:cNvSpPr>
          <p:nvPr>
            <p:ph type="dt" sz="half" idx="10"/>
          </p:nvPr>
        </p:nvSpPr>
        <p:spPr/>
        <p:txBody>
          <a:bodyPr/>
          <a:lstStyle/>
          <a:p>
            <a:fld id="{3B1B98F7-E186-324F-BD80-B8B3A59E3B8C}" type="datetimeFigureOut">
              <a:rPr lang="en-US" smtClean="0"/>
              <a:t>8/9/2021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CC907-1398-8844-9C7E-E0CAAC6F5E31}"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2671" y="486610"/>
            <a:ext cx="4426226" cy="1106557"/>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25799" r="20471"/>
          <a:stretch/>
        </p:blipFill>
        <p:spPr>
          <a:xfrm>
            <a:off x="5954931" y="0"/>
            <a:ext cx="6237069" cy="500052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title slide">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838201" y="4433960"/>
            <a:ext cx="9776790" cy="1072735"/>
          </a:xfrm>
        </p:spPr>
        <p:txBody>
          <a:bodyPr anchor="b"/>
          <a:lstStyle>
            <a:lvl1pPr algn="l">
              <a:defRPr sz="6000" baseline="0">
                <a:solidFill>
                  <a:schemeClr val="bg1"/>
                </a:solidFill>
              </a:defRPr>
            </a:lvl1pPr>
          </a:lstStyle>
          <a:p>
            <a:r>
              <a:rPr lang="en-US" dirty="0" smtClean="0"/>
              <a:t>Click to edit divider title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226287" cy="1325563"/>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825625"/>
            <a:ext cx="9365974" cy="4351338"/>
          </a:xfrm>
        </p:spPr>
        <p:txBody>
          <a:bodyPr>
            <a:noAutofit/>
          </a:bodyPr>
          <a:lstStyle>
            <a:lvl1pPr>
              <a:lnSpc>
                <a:spcPct val="114000"/>
              </a:lnSpc>
              <a:defRPr sz="1800"/>
            </a:lvl1pPr>
            <a:lvl2pPr>
              <a:lnSpc>
                <a:spcPct val="114000"/>
              </a:lnSpc>
              <a:defRPr sz="1600"/>
            </a:lvl2pPr>
            <a:lvl3pPr>
              <a:lnSpc>
                <a:spcPct val="114000"/>
              </a:lnSpc>
              <a:defRPr sz="1400"/>
            </a:lvl3pPr>
            <a:lvl4pPr>
              <a:lnSpc>
                <a:spcPct val="114000"/>
              </a:lnSpc>
              <a:defRPr sz="1200"/>
            </a:lvl4pPr>
            <a:lvl5pPr>
              <a:lnSpc>
                <a:spcPct val="114000"/>
              </a:lnSpc>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CC907-1398-8844-9C7E-E0CAAC6F5E31}" type="slidenum">
              <a:rPr lang="en-US" smtClean="0"/>
              <a:t>‹#›</a:t>
            </a:fld>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37598" r="58153"/>
          <a:stretch/>
        </p:blipFill>
        <p:spPr>
          <a:xfrm>
            <a:off x="8910167" y="0"/>
            <a:ext cx="3281834" cy="420541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5192" y="5985903"/>
            <a:ext cx="1549400" cy="68195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226287" cy="1325563"/>
          </a:xfrm>
        </p:spPr>
        <p:txBody>
          <a:bodyPr>
            <a:noAutofit/>
          </a:body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838200" y="1825625"/>
            <a:ext cx="9365974" cy="292735"/>
          </a:xfrm>
        </p:spPr>
        <p:txBody>
          <a:bodyPr>
            <a:noAutofit/>
          </a:bodyPr>
          <a:lstStyle>
            <a:lvl1pPr marL="0" indent="0">
              <a:buNone/>
              <a:defRPr sz="1600" b="1" i="0" baseline="0">
                <a:solidFill>
                  <a:schemeClr val="accent2"/>
                </a:solidFill>
                <a:latin typeface="Adagio_Sans_Script Black" charset="0"/>
                <a:ea typeface="Adagio_Sans_Script Black" charset="0"/>
                <a:cs typeface="Adagio_Sans_Script Black"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SUBHEAD 1</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CC907-1398-8844-9C7E-E0CAAC6F5E31}" type="slidenum">
              <a:rPr lang="en-US" smtClean="0"/>
              <a:t>‹#›</a:t>
            </a:fld>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37598" r="58153"/>
          <a:stretch/>
        </p:blipFill>
        <p:spPr>
          <a:xfrm>
            <a:off x="8910167" y="0"/>
            <a:ext cx="3281834" cy="420541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5192" y="5985903"/>
            <a:ext cx="1549400" cy="681954"/>
          </a:xfrm>
          <a:prstGeom prst="rect">
            <a:avLst/>
          </a:prstGeom>
        </p:spPr>
      </p:pic>
      <p:sp>
        <p:nvSpPr>
          <p:cNvPr id="9" name="Content Placeholder 2"/>
          <p:cNvSpPr>
            <a:spLocks noGrp="1"/>
          </p:cNvSpPr>
          <p:nvPr>
            <p:ph idx="13" hasCustomPrompt="1"/>
          </p:nvPr>
        </p:nvSpPr>
        <p:spPr>
          <a:xfrm>
            <a:off x="838200" y="2129057"/>
            <a:ext cx="9365974" cy="1361439"/>
          </a:xfrm>
        </p:spPr>
        <p:txBody>
          <a:bodyPr>
            <a:noAutofit/>
          </a:bodyPr>
          <a:lstStyle>
            <a:lvl1pPr marL="0" indent="0">
              <a:lnSpc>
                <a:spcPct val="114000"/>
              </a:lnSpc>
              <a:buNone/>
              <a:defRPr sz="1400" b="0" i="0" baseline="0">
                <a:solidFill>
                  <a:schemeClr val="tx1"/>
                </a:solidFill>
                <a:latin typeface="Adagio_Sans" charset="0"/>
                <a:ea typeface="Adagio_Sans" charset="0"/>
                <a:cs typeface="Adagio_Sans"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add body copy</a:t>
            </a:r>
          </a:p>
        </p:txBody>
      </p:sp>
      <p:sp>
        <p:nvSpPr>
          <p:cNvPr id="10" name="Content Placeholder 2"/>
          <p:cNvSpPr>
            <a:spLocks noGrp="1"/>
          </p:cNvSpPr>
          <p:nvPr>
            <p:ph idx="14" hasCustomPrompt="1"/>
          </p:nvPr>
        </p:nvSpPr>
        <p:spPr>
          <a:xfrm>
            <a:off x="838200" y="3831174"/>
            <a:ext cx="9365974" cy="298866"/>
          </a:xfrm>
        </p:spPr>
        <p:txBody>
          <a:bodyPr>
            <a:noAutofit/>
          </a:bodyPr>
          <a:lstStyle>
            <a:lvl1pPr marL="0" indent="0">
              <a:buNone/>
              <a:defRPr sz="1600" b="1" i="0" baseline="0">
                <a:solidFill>
                  <a:schemeClr val="tx1"/>
                </a:solidFill>
                <a:latin typeface="Adagio_Sans_Script Black" charset="0"/>
                <a:ea typeface="Adagio_Sans_Script Black" charset="0"/>
                <a:cs typeface="Adagio_Sans_Script Black"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subhead 2</a:t>
            </a:r>
          </a:p>
        </p:txBody>
      </p:sp>
      <p:sp>
        <p:nvSpPr>
          <p:cNvPr id="12" name="Content Placeholder 2"/>
          <p:cNvSpPr>
            <a:spLocks noGrp="1"/>
          </p:cNvSpPr>
          <p:nvPr>
            <p:ph idx="15" hasCustomPrompt="1"/>
          </p:nvPr>
        </p:nvSpPr>
        <p:spPr>
          <a:xfrm>
            <a:off x="838200" y="4138689"/>
            <a:ext cx="9365974" cy="1361439"/>
          </a:xfrm>
        </p:spPr>
        <p:txBody>
          <a:bodyPr>
            <a:noAutofit/>
          </a:bodyPr>
          <a:lstStyle>
            <a:lvl1pPr marL="0" indent="0">
              <a:lnSpc>
                <a:spcPct val="114000"/>
              </a:lnSpc>
              <a:buNone/>
              <a:defRPr sz="1400" b="0" i="0" baseline="0">
                <a:solidFill>
                  <a:schemeClr val="tx1"/>
                </a:solidFill>
                <a:latin typeface="Adagio_Sans" charset="0"/>
                <a:ea typeface="Adagio_Sans" charset="0"/>
                <a:cs typeface="Adagio_Sans"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add body copy</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44CCC907-1398-8844-9C7E-E0CAAC6F5E31}" type="slidenum">
              <a:rPr lang="en-US" smtClean="0"/>
              <a:t>‹#›</a:t>
            </a:fld>
            <a:endParaRPr lang="en-US"/>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37598" r="58153"/>
          <a:stretch/>
        </p:blipFill>
        <p:spPr>
          <a:xfrm>
            <a:off x="8910167" y="0"/>
            <a:ext cx="3281834" cy="420541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5192" y="5985903"/>
            <a:ext cx="1549400" cy="681954"/>
          </a:xfrm>
          <a:prstGeom prst="rect">
            <a:avLst/>
          </a:prstGeom>
        </p:spPr>
      </p:pic>
      <p:sp>
        <p:nvSpPr>
          <p:cNvPr id="12" name="Content Placeholder 2"/>
          <p:cNvSpPr>
            <a:spLocks noGrp="1"/>
          </p:cNvSpPr>
          <p:nvPr>
            <p:ph idx="1"/>
          </p:nvPr>
        </p:nvSpPr>
        <p:spPr>
          <a:xfrm>
            <a:off x="838200" y="1825625"/>
            <a:ext cx="4559300" cy="4351338"/>
          </a:xfrm>
        </p:spPr>
        <p:txBody>
          <a:bodyPr>
            <a:noAutofit/>
          </a:bodyPr>
          <a:lstStyle>
            <a:lvl1pPr>
              <a:lnSpc>
                <a:spcPct val="114000"/>
              </a:lnSpc>
              <a:defRPr sz="1800"/>
            </a:lvl1pPr>
            <a:lvl2pPr>
              <a:lnSpc>
                <a:spcPct val="114000"/>
              </a:lnSpc>
              <a:defRPr sz="1600"/>
            </a:lvl2pPr>
            <a:lvl3pPr>
              <a:lnSpc>
                <a:spcPct val="114000"/>
              </a:lnSpc>
              <a:defRPr sz="1400"/>
            </a:lvl3pPr>
            <a:lvl4pPr>
              <a:lnSpc>
                <a:spcPct val="114000"/>
              </a:lnSpc>
              <a:defRPr sz="1200"/>
            </a:lvl4pPr>
            <a:lvl5pPr>
              <a:lnSpc>
                <a:spcPct val="114000"/>
              </a:lnSpc>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3"/>
          </p:nvPr>
        </p:nvSpPr>
        <p:spPr>
          <a:xfrm>
            <a:off x="5961559" y="1825625"/>
            <a:ext cx="4554041" cy="4351338"/>
          </a:xfrm>
        </p:spPr>
        <p:txBody>
          <a:bodyPr>
            <a:noAutofit/>
          </a:bodyPr>
          <a:lstStyle>
            <a:lvl1pPr>
              <a:lnSpc>
                <a:spcPct val="114000"/>
              </a:lnSpc>
              <a:defRPr sz="1800"/>
            </a:lvl1pPr>
            <a:lvl2pPr>
              <a:lnSpc>
                <a:spcPct val="114000"/>
              </a:lnSpc>
              <a:defRPr sz="1600"/>
            </a:lvl2pPr>
            <a:lvl3pPr>
              <a:lnSpc>
                <a:spcPct val="114000"/>
              </a:lnSpc>
              <a:defRPr sz="1400"/>
            </a:lvl3pPr>
            <a:lvl4pPr>
              <a:lnSpc>
                <a:spcPct val="114000"/>
              </a:lnSpc>
              <a:defRPr sz="1200"/>
            </a:lvl4pPr>
            <a:lvl5pPr>
              <a:lnSpc>
                <a:spcPct val="114000"/>
              </a:lnSpc>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4" name="Footer Placeholder 3"/>
          <p:cNvSpPr>
            <a:spLocks noGrp="1"/>
          </p:cNvSpPr>
          <p:nvPr>
            <p:ph type="ftr" sz="quarter" idx="11"/>
          </p:nvPr>
        </p:nvSpPr>
        <p:spPr/>
        <p:txBody>
          <a:bodyPr>
            <a:noAutofit/>
          </a:bodyPr>
          <a:lstStyle/>
          <a:p>
            <a:endParaRPr lang="en-US"/>
          </a:p>
        </p:txBody>
      </p:sp>
      <p:sp>
        <p:nvSpPr>
          <p:cNvPr id="5" name="Slide Number Placeholder 4"/>
          <p:cNvSpPr>
            <a:spLocks noGrp="1"/>
          </p:cNvSpPr>
          <p:nvPr>
            <p:ph type="sldNum" sz="quarter" idx="12"/>
          </p:nvPr>
        </p:nvSpPr>
        <p:spPr/>
        <p:txBody>
          <a:bodyPr>
            <a:noAutofit/>
          </a:bodyPr>
          <a:lstStyle/>
          <a:p>
            <a:fld id="{44CCC907-1398-8844-9C7E-E0CAAC6F5E31}"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192" y="5985903"/>
            <a:ext cx="1549400" cy="681954"/>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37598" r="58153"/>
          <a:stretch/>
        </p:blipFill>
        <p:spPr>
          <a:xfrm>
            <a:off x="8910167" y="0"/>
            <a:ext cx="3281834" cy="4205410"/>
          </a:xfrm>
          <a:prstGeom prst="rect">
            <a:avLst/>
          </a:prstGeom>
        </p:spPr>
      </p:pic>
      <p:sp>
        <p:nvSpPr>
          <p:cNvPr id="10" name="Picture Placeholder 9"/>
          <p:cNvSpPr>
            <a:spLocks noGrp="1"/>
          </p:cNvSpPr>
          <p:nvPr>
            <p:ph type="pic" sz="quarter" idx="13"/>
          </p:nvPr>
        </p:nvSpPr>
        <p:spPr>
          <a:xfrm>
            <a:off x="2627243" y="1868488"/>
            <a:ext cx="7354957" cy="4117415"/>
          </a:xfrm>
        </p:spPr>
        <p:txBody>
          <a:bodyPr>
            <a:noAutofit/>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CC907-1398-8844-9C7E-E0CAAC6F5E31}"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192" y="5985903"/>
            <a:ext cx="1549400" cy="681954"/>
          </a:xfrm>
          <a:prstGeom prst="rect">
            <a:avLst/>
          </a:prstGeom>
        </p:spPr>
      </p:pic>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t="37598" r="58153"/>
          <a:stretch/>
        </p:blipFill>
        <p:spPr>
          <a:xfrm>
            <a:off x="8910167" y="0"/>
            <a:ext cx="3281834" cy="4205410"/>
          </a:xfrm>
          <a:prstGeom prst="rect">
            <a:avLst/>
          </a:prstGeom>
        </p:spPr>
      </p:pic>
      <p:sp>
        <p:nvSpPr>
          <p:cNvPr id="9" name="Chart Placeholder 8"/>
          <p:cNvSpPr>
            <a:spLocks noGrp="1"/>
          </p:cNvSpPr>
          <p:nvPr>
            <p:ph type="chart" sz="quarter" idx="13"/>
          </p:nvPr>
        </p:nvSpPr>
        <p:spPr>
          <a:xfrm>
            <a:off x="2334592" y="1690688"/>
            <a:ext cx="7253908" cy="4047503"/>
          </a:xfrm>
        </p:spPr>
        <p:txBody>
          <a:bodyPr/>
          <a:lstStyle/>
          <a:p>
            <a:endParaRPr lang="en-US"/>
          </a:p>
        </p:txBody>
      </p:sp>
      <p:sp>
        <p:nvSpPr>
          <p:cNvPr id="10" name="Title 1"/>
          <p:cNvSpPr>
            <a:spLocks noGrp="1"/>
          </p:cNvSpPr>
          <p:nvPr>
            <p:ph type="title"/>
          </p:nvPr>
        </p:nvSpPr>
        <p:spPr>
          <a:xfrm>
            <a:off x="838200" y="365125"/>
            <a:ext cx="10515600" cy="1325563"/>
          </a:xfrm>
        </p:spPr>
        <p:txBody>
          <a:bodyPr>
            <a:noAutofit/>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Sidebar">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US" dirty="0"/>
          </a:p>
        </p:txBody>
      </p:sp>
      <p:sp>
        <p:nvSpPr>
          <p:cNvPr id="5" name="Footer Placeholder 4"/>
          <p:cNvSpPr>
            <a:spLocks noGrp="1"/>
          </p:cNvSpPr>
          <p:nvPr>
            <p:ph type="ftr" sz="quarter" idx="11"/>
          </p:nvPr>
        </p:nvSpPr>
        <p:spPr/>
        <p:txBody>
          <a:bodyPr>
            <a:noAutofit/>
          </a:bodyPr>
          <a:lstStyle/>
          <a:p>
            <a:endParaRPr lang="en-US"/>
          </a:p>
        </p:txBody>
      </p:sp>
      <p:sp>
        <p:nvSpPr>
          <p:cNvPr id="6" name="Slide Number Placeholder 5"/>
          <p:cNvSpPr>
            <a:spLocks noGrp="1"/>
          </p:cNvSpPr>
          <p:nvPr>
            <p:ph type="sldNum" sz="quarter" idx="12"/>
          </p:nvPr>
        </p:nvSpPr>
        <p:spPr/>
        <p:txBody>
          <a:bodyPr>
            <a:noAutofit/>
          </a:bodyPr>
          <a:lstStyle/>
          <a:p>
            <a:fld id="{44CCC907-1398-8844-9C7E-E0CAAC6F5E31}" type="slidenum">
              <a:rPr lang="en-US" smtClean="0"/>
              <a:t>‹#›</a:t>
            </a:fld>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37598" r="58153"/>
          <a:stretch/>
        </p:blipFill>
        <p:spPr>
          <a:xfrm>
            <a:off x="8910167" y="0"/>
            <a:ext cx="3281834" cy="420541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5192" y="5985903"/>
            <a:ext cx="1549400" cy="681954"/>
          </a:xfrm>
          <a:prstGeom prst="rect">
            <a:avLst/>
          </a:prstGeom>
        </p:spPr>
      </p:pic>
      <p:sp>
        <p:nvSpPr>
          <p:cNvPr id="9" name="Text Placeholder 8"/>
          <p:cNvSpPr>
            <a:spLocks noGrp="1"/>
          </p:cNvSpPr>
          <p:nvPr>
            <p:ph type="body" sz="quarter" idx="13" hasCustomPrompt="1"/>
          </p:nvPr>
        </p:nvSpPr>
        <p:spPr>
          <a:xfrm>
            <a:off x="8978900" y="3193903"/>
            <a:ext cx="2840038" cy="2461384"/>
          </a:xfrm>
        </p:spPr>
        <p:txBody>
          <a:bodyPr>
            <a:noAutofit/>
          </a:bodyPr>
          <a:lstStyle>
            <a:lvl1pPr marL="0" indent="0">
              <a:buNone/>
              <a:defRPr sz="2400" baseline="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add </a:t>
            </a:r>
            <a:br>
              <a:rPr lang="en-US" dirty="0" smtClean="0"/>
            </a:br>
            <a:r>
              <a:rPr lang="en-US" dirty="0" smtClean="0"/>
              <a:t>quote or snippet </a:t>
            </a:r>
            <a:br>
              <a:rPr lang="en-US" dirty="0" smtClean="0"/>
            </a:br>
            <a:r>
              <a:rPr lang="en-US" dirty="0" smtClean="0"/>
              <a:t>of information”</a:t>
            </a:r>
          </a:p>
        </p:txBody>
      </p:sp>
      <p:sp>
        <p:nvSpPr>
          <p:cNvPr id="12" name="Content Placeholder 2"/>
          <p:cNvSpPr>
            <a:spLocks noGrp="1"/>
          </p:cNvSpPr>
          <p:nvPr>
            <p:ph idx="1" hasCustomPrompt="1"/>
          </p:nvPr>
        </p:nvSpPr>
        <p:spPr>
          <a:xfrm>
            <a:off x="838200" y="1825625"/>
            <a:ext cx="7315200" cy="292735"/>
          </a:xfrm>
        </p:spPr>
        <p:txBody>
          <a:bodyPr>
            <a:noAutofit/>
          </a:bodyPr>
          <a:lstStyle>
            <a:lvl1pPr marL="0" indent="0">
              <a:buNone/>
              <a:defRPr sz="1600" b="1" i="0" baseline="0">
                <a:solidFill>
                  <a:schemeClr val="accent2"/>
                </a:solidFill>
                <a:latin typeface="Adagio_Sans_Script Black" charset="0"/>
                <a:ea typeface="Adagio_Sans_Script Black" charset="0"/>
                <a:cs typeface="Adagio_Sans_Script Black"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SUBHEAD 1</a:t>
            </a:r>
          </a:p>
        </p:txBody>
      </p:sp>
      <p:sp>
        <p:nvSpPr>
          <p:cNvPr id="13" name="Content Placeholder 2"/>
          <p:cNvSpPr>
            <a:spLocks noGrp="1"/>
          </p:cNvSpPr>
          <p:nvPr>
            <p:ph idx="14" hasCustomPrompt="1"/>
          </p:nvPr>
        </p:nvSpPr>
        <p:spPr>
          <a:xfrm>
            <a:off x="838200" y="2129057"/>
            <a:ext cx="7315200" cy="3799621"/>
          </a:xfrm>
        </p:spPr>
        <p:txBody>
          <a:bodyPr>
            <a:noAutofit/>
          </a:bodyPr>
          <a:lstStyle>
            <a:lvl1pPr marL="0" indent="0">
              <a:lnSpc>
                <a:spcPct val="114000"/>
              </a:lnSpc>
              <a:buNone/>
              <a:defRPr sz="1400" b="0" i="0" baseline="0">
                <a:solidFill>
                  <a:schemeClr val="tx1"/>
                </a:solidFill>
                <a:latin typeface="Adagio_Sans" charset="0"/>
                <a:ea typeface="Adagio_Sans" charset="0"/>
                <a:cs typeface="Adagio_Sans"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add body copy</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accent5"/>
                </a:solidFill>
                <a:latin typeface="Adagio_Sans" charset="0"/>
                <a:ea typeface="Adagio_Sans" charset="0"/>
                <a:cs typeface="Adagio_Sans" charset="0"/>
              </a:defRPr>
            </a:lvl1pPr>
          </a:lstStyle>
          <a:p>
            <a:fld id="{3B1B98F7-E186-324F-BD80-B8B3A59E3B8C}" type="datetimeFigureOut">
              <a:rPr lang="en-US" smtClean="0"/>
              <a:pPr/>
              <a:t>8/9/2021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accent5"/>
                </a:solidFill>
                <a:latin typeface="Adagio_Sans" charset="0"/>
                <a:ea typeface="Adagio_Sans" charset="0"/>
                <a:cs typeface="Adagio_Sans"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latin typeface="Adagio_Sans" charset="0"/>
                <a:ea typeface="Adagio_Sans" charset="0"/>
                <a:cs typeface="Adagio_Sans" charset="0"/>
              </a:defRPr>
            </a:lvl1pPr>
          </a:lstStyle>
          <a:p>
            <a:fld id="{44CCC907-1398-8844-9C7E-E0CAAC6F5E31}" type="slidenum">
              <a:rPr lang="en-US" smtClean="0"/>
              <a:pPr/>
              <a:t>‹#›</a:t>
            </a:fld>
            <a:endParaRPr lang="en-US" dirty="0"/>
          </a:p>
        </p:txBody>
      </p:sp>
    </p:spTree>
    <p:extLst>
      <p:ext uri="{BB962C8B-B14F-4D97-AF65-F5344CB8AC3E}">
        <p14:creationId xmlns:p14="http://schemas.microsoft.com/office/powerpoint/2010/main" val="2047936404"/>
      </p:ext>
    </p:extLst>
  </p:cSld>
  <p:clrMap bg1="lt1" tx1="dk1" bg2="lt2" tx2="dk2" accent1="accent1" accent2="accent2" accent3="accent3" accent4="accent4" accent5="accent5" accent6="accent6" hlink="hlink" folHlink="folHlink"/>
  <p:sldLayoutIdLst>
    <p:sldLayoutId id="2147483739" r:id="rId1"/>
    <p:sldLayoutId id="2147483750" r:id="rId2"/>
    <p:sldLayoutId id="2147483740" r:id="rId3"/>
    <p:sldLayoutId id="2147483752" r:id="rId4"/>
    <p:sldLayoutId id="2147483742" r:id="rId5"/>
    <p:sldLayoutId id="2147483744" r:id="rId6"/>
    <p:sldLayoutId id="2147483745" r:id="rId7"/>
    <p:sldLayoutId id="2147483751" r:id="rId8"/>
  </p:sldLayoutIdLst>
  <p:txStyles>
    <p:titleStyle>
      <a:lvl1pPr algn="l" defTabSz="914400" rtl="0" eaLnBrk="1" latinLnBrk="0" hangingPunct="1">
        <a:lnSpc>
          <a:spcPct val="90000"/>
        </a:lnSpc>
        <a:spcBef>
          <a:spcPct val="0"/>
        </a:spcBef>
        <a:buNone/>
        <a:defRPr sz="4400" b="1" i="0" kern="1200">
          <a:solidFill>
            <a:schemeClr val="tx1"/>
          </a:solidFill>
          <a:latin typeface="Adagio_Sans_Script Black" charset="0"/>
          <a:ea typeface="Adagio_Sans_Script Black" charset="0"/>
          <a:cs typeface="Adagio_Sans_Script Black"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accent5"/>
          </a:solidFill>
          <a:latin typeface="Adagio_Sans" charset="0"/>
          <a:ea typeface="Adagio_Sans" charset="0"/>
          <a:cs typeface="Adagio_Sans" charset="0"/>
        </a:defRPr>
      </a:lvl1pPr>
      <a:lvl2pPr marL="685800" indent="-228600" algn="l" defTabSz="914400" rtl="0" eaLnBrk="1" latinLnBrk="0" hangingPunct="1">
        <a:lnSpc>
          <a:spcPct val="90000"/>
        </a:lnSpc>
        <a:spcBef>
          <a:spcPts val="500"/>
        </a:spcBef>
        <a:buFont typeface="Arial"/>
        <a:buChar char="•"/>
        <a:defRPr sz="2400" b="0" i="0" kern="1200">
          <a:solidFill>
            <a:schemeClr val="accent5"/>
          </a:solidFill>
          <a:latin typeface="Adagio_Sans" charset="0"/>
          <a:ea typeface="Adagio_Sans" charset="0"/>
          <a:cs typeface="Adagio_Sans" charset="0"/>
        </a:defRPr>
      </a:lvl2pPr>
      <a:lvl3pPr marL="1143000" indent="-228600" algn="l" defTabSz="914400" rtl="0" eaLnBrk="1" latinLnBrk="0" hangingPunct="1">
        <a:lnSpc>
          <a:spcPct val="90000"/>
        </a:lnSpc>
        <a:spcBef>
          <a:spcPts val="500"/>
        </a:spcBef>
        <a:buFont typeface="Arial"/>
        <a:buChar char="•"/>
        <a:defRPr sz="2000" b="0" i="0" kern="1200">
          <a:solidFill>
            <a:schemeClr val="accent5"/>
          </a:solidFill>
          <a:latin typeface="Adagio_Sans" charset="0"/>
          <a:ea typeface="Adagio_Sans" charset="0"/>
          <a:cs typeface="Adagio_Sans" charset="0"/>
        </a:defRPr>
      </a:lvl3pPr>
      <a:lvl4pPr marL="1600200" indent="-228600" algn="l" defTabSz="914400" rtl="0" eaLnBrk="1" latinLnBrk="0" hangingPunct="1">
        <a:lnSpc>
          <a:spcPct val="90000"/>
        </a:lnSpc>
        <a:spcBef>
          <a:spcPts val="500"/>
        </a:spcBef>
        <a:buFont typeface="Arial"/>
        <a:buChar char="•"/>
        <a:defRPr sz="1800" b="0" i="0" kern="1200">
          <a:solidFill>
            <a:schemeClr val="accent5"/>
          </a:solidFill>
          <a:latin typeface="Adagio_Sans" charset="0"/>
          <a:ea typeface="Adagio_Sans" charset="0"/>
          <a:cs typeface="Adagio_Sans" charset="0"/>
        </a:defRPr>
      </a:lvl4pPr>
      <a:lvl5pPr marL="2057400" indent="-228600" algn="l" defTabSz="914400" rtl="0" eaLnBrk="1" latinLnBrk="0" hangingPunct="1">
        <a:lnSpc>
          <a:spcPct val="90000"/>
        </a:lnSpc>
        <a:spcBef>
          <a:spcPts val="500"/>
        </a:spcBef>
        <a:buFont typeface="Arial"/>
        <a:buChar char="•"/>
        <a:defRPr sz="1800" b="0" i="0" kern="1200">
          <a:solidFill>
            <a:schemeClr val="accent5"/>
          </a:solidFill>
          <a:latin typeface="Adagio_Sans" charset="0"/>
          <a:ea typeface="Adagio_Sans" charset="0"/>
          <a:cs typeface="Adagio_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8869" y="3156667"/>
            <a:ext cx="6860042" cy="883920"/>
          </a:xfrm>
        </p:spPr>
        <p:txBody>
          <a:bodyPr>
            <a:normAutofit fontScale="90000"/>
          </a:bodyPr>
          <a:lstStyle/>
          <a:p>
            <a:r>
              <a:rPr lang="en-US" dirty="0" smtClean="0"/>
              <a:t/>
            </a:r>
            <a:br>
              <a:rPr lang="en-US" dirty="0" smtClean="0"/>
            </a:br>
            <a:r>
              <a:rPr lang="en-US" sz="6700" dirty="0" smtClean="0"/>
              <a:t>Mission</a:t>
            </a:r>
            <a:r>
              <a:rPr lang="en-US" sz="6700" dirty="0"/>
              <a:t> </a:t>
            </a:r>
            <a:r>
              <a:rPr lang="en-US" sz="6700" b="1" dirty="0" smtClean="0"/>
              <a:t>Statements</a:t>
            </a:r>
            <a:endParaRPr lang="en-US" sz="2700" dirty="0"/>
          </a:p>
        </p:txBody>
      </p:sp>
      <p:sp>
        <p:nvSpPr>
          <p:cNvPr id="5" name="Subtitle 2"/>
          <p:cNvSpPr txBox="1">
            <a:spLocks/>
          </p:cNvSpPr>
          <p:nvPr/>
        </p:nvSpPr>
        <p:spPr>
          <a:xfrm>
            <a:off x="828869" y="4033961"/>
            <a:ext cx="6400800" cy="87994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100" b="1" dirty="0">
                <a:solidFill>
                  <a:schemeClr val="tx1"/>
                </a:solidFill>
                <a:latin typeface="Calibri" pitchFamily="34" charset="0"/>
              </a:rPr>
              <a:t>Robert </a:t>
            </a:r>
            <a:r>
              <a:rPr lang="en-US" sz="2100" b="1" dirty="0" smtClean="0">
                <a:solidFill>
                  <a:schemeClr val="tx1"/>
                </a:solidFill>
                <a:latin typeface="Calibri" pitchFamily="34" charset="0"/>
              </a:rPr>
              <a:t>Leventhal, </a:t>
            </a:r>
            <a:r>
              <a:rPr lang="en-US" sz="2100" dirty="0" smtClean="0">
                <a:solidFill>
                  <a:schemeClr val="tx1"/>
                </a:solidFill>
                <a:latin typeface="Calibri" pitchFamily="34" charset="0"/>
              </a:rPr>
              <a:t>Leadership Specialist</a:t>
            </a:r>
            <a:endParaRPr lang="en-US" sz="2100" dirty="0">
              <a:solidFill>
                <a:schemeClr val="tx1"/>
              </a:solidFill>
              <a:latin typeface="Calibri" pitchFamily="34" charset="0"/>
            </a:endParaRPr>
          </a:p>
          <a:p>
            <a:pPr algn="l"/>
            <a:r>
              <a:rPr lang="en-US" sz="2400" dirty="0" smtClean="0">
                <a:solidFill>
                  <a:schemeClr val="tx1"/>
                </a:solidFill>
              </a:rPr>
              <a:t>January 2019</a:t>
            </a:r>
            <a:endParaRPr lang="en-US" sz="2400" dirty="0">
              <a:solidFill>
                <a:schemeClr val="tx1"/>
              </a:solidFill>
            </a:endParaRPr>
          </a:p>
        </p:txBody>
      </p:sp>
    </p:spTree>
    <p:extLst>
      <p:ext uri="{BB962C8B-B14F-4D97-AF65-F5344CB8AC3E}">
        <p14:creationId xmlns:p14="http://schemas.microsoft.com/office/powerpoint/2010/main" val="901641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3088" y="3209459"/>
            <a:ext cx="8464825" cy="1072735"/>
          </a:xfrm>
        </p:spPr>
        <p:txBody>
          <a:bodyPr/>
          <a:lstStyle/>
          <a:p>
            <a:r>
              <a:rPr lang="en-US" dirty="0" smtClean="0"/>
              <a:t>Mission Builder Exercise</a:t>
            </a:r>
            <a:endParaRPr lang="en-US" dirty="0"/>
          </a:p>
        </p:txBody>
      </p:sp>
    </p:spTree>
    <p:extLst>
      <p:ext uri="{BB962C8B-B14F-4D97-AF65-F5344CB8AC3E}">
        <p14:creationId xmlns:p14="http://schemas.microsoft.com/office/powerpoint/2010/main" val="1892310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969" y="278946"/>
            <a:ext cx="6955500" cy="1200647"/>
          </a:xfrm>
        </p:spPr>
        <p:style>
          <a:lnRef idx="1">
            <a:schemeClr val="accent6"/>
          </a:lnRef>
          <a:fillRef idx="2">
            <a:schemeClr val="accent6"/>
          </a:fillRef>
          <a:effectRef idx="1">
            <a:schemeClr val="accent6"/>
          </a:effectRef>
          <a:fontRef idx="minor">
            <a:schemeClr val="dk1"/>
          </a:fontRef>
        </p:style>
        <p:txBody>
          <a:bodyPr>
            <a:normAutofit/>
          </a:bodyPr>
          <a:lstStyle/>
          <a:p>
            <a:r>
              <a:rPr lang="en-US" sz="3600" b="1" dirty="0" smtClean="0">
                <a:latin typeface="Adagio_Sans_Script Black" panose="00000A00000000000000" pitchFamily="50" charset="0"/>
              </a:rPr>
              <a:t>Mission </a:t>
            </a:r>
            <a:r>
              <a:rPr lang="en-US" sz="3600" b="1" smtClean="0">
                <a:latin typeface="Adagio_Sans_Script Black" panose="00000A00000000000000" pitchFamily="50" charset="0"/>
              </a:rPr>
              <a:t>Statements- 25 </a:t>
            </a:r>
            <a:r>
              <a:rPr lang="en-US" sz="3600" b="1" dirty="0" smtClean="0">
                <a:latin typeface="Adagio_Sans_Script Black" panose="00000A00000000000000" pitchFamily="50" charset="0"/>
              </a:rPr>
              <a:t>minutes</a:t>
            </a:r>
            <a:br>
              <a:rPr lang="en-US" sz="3600" b="1" dirty="0" smtClean="0">
                <a:latin typeface="Adagio_Sans_Script Black" panose="00000A00000000000000" pitchFamily="50" charset="0"/>
              </a:rPr>
            </a:br>
            <a:r>
              <a:rPr lang="en-US" sz="2800" dirty="0" smtClean="0">
                <a:latin typeface="Adagio_Sans_Script Black" panose="00000A00000000000000" pitchFamily="50" charset="0"/>
              </a:rPr>
              <a:t>Ask</a:t>
            </a:r>
            <a:r>
              <a:rPr lang="en-US" sz="3600" dirty="0" smtClean="0">
                <a:latin typeface="Adagio_Sans_Script Black" panose="00000A00000000000000" pitchFamily="50" charset="0"/>
              </a:rPr>
              <a:t> </a:t>
            </a:r>
            <a:r>
              <a:rPr lang="en-US" sz="2800" dirty="0" smtClean="0">
                <a:latin typeface="Adagio_Sans_Script Black" panose="00000A00000000000000" pitchFamily="50" charset="0"/>
              </a:rPr>
              <a:t>Three </a:t>
            </a:r>
            <a:r>
              <a:rPr lang="en-US" sz="2800" dirty="0">
                <a:latin typeface="Adagio_Sans_Script Black" panose="00000A00000000000000" pitchFamily="50" charset="0"/>
              </a:rPr>
              <a:t>Key </a:t>
            </a:r>
            <a:r>
              <a:rPr lang="en-US" sz="2800" dirty="0" smtClean="0">
                <a:latin typeface="Adagio_Sans_Script Black" panose="00000A00000000000000" pitchFamily="50" charset="0"/>
              </a:rPr>
              <a:t>Questions- Scribe responses</a:t>
            </a:r>
            <a:endParaRPr lang="en-US" sz="2800" dirty="0">
              <a:latin typeface="Adagio_Sans_Script Black" panose="00000A00000000000000" pitchFamily="50" charset="0"/>
            </a:endParaRPr>
          </a:p>
        </p:txBody>
      </p:sp>
      <p:sp>
        <p:nvSpPr>
          <p:cNvPr id="3" name="Content Placeholder 2"/>
          <p:cNvSpPr>
            <a:spLocks noGrp="1"/>
          </p:cNvSpPr>
          <p:nvPr>
            <p:ph idx="1"/>
          </p:nvPr>
        </p:nvSpPr>
        <p:spPr>
          <a:xfrm>
            <a:off x="1038969" y="1702229"/>
            <a:ext cx="9583974" cy="3458167"/>
          </a:xfrm>
        </p:spPr>
        <p:txBody>
          <a:bodyPr>
            <a:noAutofit/>
          </a:bodyPr>
          <a:lstStyle/>
          <a:p>
            <a:pPr marL="742950" indent="-742950">
              <a:buFont typeface="+mj-lt"/>
              <a:buAutoNum type="arabicPeriod"/>
            </a:pPr>
            <a:r>
              <a:rPr lang="en-US" sz="2400" dirty="0"/>
              <a:t>What do we do? What is our </a:t>
            </a:r>
            <a:r>
              <a:rPr lang="en-US" sz="2400" b="1" dirty="0">
                <a:solidFill>
                  <a:schemeClr val="accent2"/>
                </a:solidFill>
              </a:rPr>
              <a:t>desired outcome?</a:t>
            </a:r>
          </a:p>
          <a:p>
            <a:pPr marL="742950" indent="-742950">
              <a:buFont typeface="+mj-lt"/>
              <a:buAutoNum type="arabicPeriod"/>
            </a:pPr>
            <a:r>
              <a:rPr lang="en-US" sz="2400" dirty="0"/>
              <a:t>Who are we? </a:t>
            </a:r>
            <a:r>
              <a:rPr lang="en-US" sz="2400" b="1" dirty="0" smtClean="0">
                <a:solidFill>
                  <a:schemeClr val="accent2"/>
                </a:solidFill>
              </a:rPr>
              <a:t>Whom </a:t>
            </a:r>
            <a:r>
              <a:rPr lang="en-US" sz="2400" b="1" dirty="0">
                <a:solidFill>
                  <a:schemeClr val="accent2"/>
                </a:solidFill>
              </a:rPr>
              <a:t>do we seek to serve? </a:t>
            </a:r>
            <a:r>
              <a:rPr lang="en-US" sz="2400" dirty="0"/>
              <a:t>(our members, customers </a:t>
            </a:r>
            <a:r>
              <a:rPr lang="en-US" sz="2400" dirty="0" smtClean="0"/>
              <a:t>and stakeholders</a:t>
            </a:r>
            <a:r>
              <a:rPr lang="en-US" sz="2400" dirty="0"/>
              <a:t>, donors, supporters, advocates).</a:t>
            </a:r>
          </a:p>
          <a:p>
            <a:pPr marL="742950" indent="-742950">
              <a:buFont typeface="+mj-lt"/>
              <a:buAutoNum type="arabicPeriod"/>
            </a:pPr>
            <a:r>
              <a:rPr lang="en-US" sz="2400" dirty="0"/>
              <a:t>What would we like to be </a:t>
            </a:r>
            <a:r>
              <a:rPr lang="en-US" sz="2400" b="1" dirty="0">
                <a:solidFill>
                  <a:schemeClr val="accent2"/>
                </a:solidFill>
              </a:rPr>
              <a:t>known for </a:t>
            </a:r>
            <a:r>
              <a:rPr lang="en-US" sz="2400" dirty="0"/>
              <a:t>(our niche, position, passion</a:t>
            </a:r>
            <a:r>
              <a:rPr lang="en-US" sz="2400" dirty="0" smtClean="0"/>
              <a:t>)?</a:t>
            </a:r>
          </a:p>
          <a:p>
            <a:pPr marL="0" indent="0">
              <a:buNone/>
            </a:pPr>
            <a:r>
              <a:rPr lang="en-US" sz="2400" b="1" dirty="0" smtClean="0">
                <a:solidFill>
                  <a:schemeClr val="accent2"/>
                </a:solidFill>
              </a:rPr>
              <a:t>Optional</a:t>
            </a:r>
          </a:p>
          <a:p>
            <a:pPr marL="0" indent="0">
              <a:buNone/>
            </a:pPr>
            <a:r>
              <a:rPr lang="en-US" sz="2400" dirty="0"/>
              <a:t>What Jewish values inform our efforts to serve </a:t>
            </a:r>
            <a:r>
              <a:rPr lang="en-US" sz="2400" dirty="0" smtClean="0"/>
              <a:t>this </a:t>
            </a:r>
            <a:r>
              <a:rPr lang="en-US" sz="2400" dirty="0"/>
              <a:t>mission and shape how we will work together?</a:t>
            </a:r>
            <a:endParaRPr lang="en-US" sz="2400" dirty="0" smtClean="0">
              <a:solidFill>
                <a:srgbClr val="FF0000"/>
              </a:solidFill>
            </a:endParaRPr>
          </a:p>
          <a:p>
            <a:endParaRPr lang="en-US" sz="2800" dirty="0"/>
          </a:p>
        </p:txBody>
      </p:sp>
      <p:sp>
        <p:nvSpPr>
          <p:cNvPr id="5" name="Slide Number Placeholder 4"/>
          <p:cNvSpPr>
            <a:spLocks noGrp="1"/>
          </p:cNvSpPr>
          <p:nvPr>
            <p:ph type="sldNum" sz="quarter" idx="12"/>
          </p:nvPr>
        </p:nvSpPr>
        <p:spPr/>
        <p:txBody>
          <a:bodyPr/>
          <a:lstStyle/>
          <a:p>
            <a:fld id="{3DF9B8A8-39BD-4E00-B85C-0328ABE20528}" type="slidenum">
              <a:rPr lang="en-US" smtClean="0"/>
              <a:pPr/>
              <a:t>11</a:t>
            </a:fld>
            <a:endParaRPr lang="en-US" dirty="0"/>
          </a:p>
        </p:txBody>
      </p:sp>
    </p:spTree>
    <p:extLst>
      <p:ext uri="{BB962C8B-B14F-4D97-AF65-F5344CB8AC3E}">
        <p14:creationId xmlns:p14="http://schemas.microsoft.com/office/powerpoint/2010/main" val="1481557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7580" y="306387"/>
            <a:ext cx="6921933" cy="1417638"/>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dirty="0" smtClean="0"/>
              <a:t/>
            </a:r>
            <a:br>
              <a:rPr lang="en-US" dirty="0" smtClean="0"/>
            </a:br>
            <a:r>
              <a:rPr lang="en-US" dirty="0" smtClean="0">
                <a:latin typeface="Adagio_Sans" panose="00000500000000000000" pitchFamily="50" charset="0"/>
              </a:rPr>
              <a:t>1. </a:t>
            </a:r>
            <a:r>
              <a:rPr lang="en-US" b="1" dirty="0" smtClean="0">
                <a:latin typeface="Adagio_Sans" panose="00000500000000000000" pitchFamily="50" charset="0"/>
              </a:rPr>
              <a:t>What do we do? What is our desired outcome?</a:t>
            </a:r>
            <a:r>
              <a:rPr lang="en-US" sz="6000" dirty="0">
                <a:latin typeface="Adagio_Sans" panose="00000500000000000000" pitchFamily="50" charset="0"/>
              </a:rPr>
              <a:t/>
            </a:r>
            <a:br>
              <a:rPr lang="en-US" sz="6000" dirty="0">
                <a:latin typeface="Adagio_Sans" panose="00000500000000000000" pitchFamily="50" charset="0"/>
              </a:rPr>
            </a:br>
            <a:endParaRPr lang="en-US" dirty="0">
              <a:latin typeface="Adagio_Sans" panose="00000500000000000000" pitchFamily="50" charset="0"/>
            </a:endParaRPr>
          </a:p>
        </p:txBody>
      </p:sp>
      <p:sp>
        <p:nvSpPr>
          <p:cNvPr id="5" name="Content Placeholder 4"/>
          <p:cNvSpPr>
            <a:spLocks noGrp="1"/>
          </p:cNvSpPr>
          <p:nvPr>
            <p:ph sz="half" idx="1"/>
          </p:nvPr>
        </p:nvSpPr>
        <p:spPr>
          <a:xfrm>
            <a:off x="1395412" y="1825625"/>
            <a:ext cx="4559300" cy="3346789"/>
          </a:xfrm>
        </p:spPr>
        <p:style>
          <a:lnRef idx="2">
            <a:schemeClr val="accent6"/>
          </a:lnRef>
          <a:fillRef idx="1">
            <a:schemeClr val="lt1"/>
          </a:fillRef>
          <a:effectRef idx="0">
            <a:schemeClr val="accent6"/>
          </a:effectRef>
          <a:fontRef idx="minor">
            <a:schemeClr val="dk1"/>
          </a:fontRef>
        </p:style>
        <p:txBody>
          <a:bodyPr>
            <a:normAutofit/>
          </a:bodyPr>
          <a:lstStyle/>
          <a:p>
            <a:pPr marL="0" indent="0">
              <a:buNone/>
            </a:pPr>
            <a:r>
              <a:rPr lang="en-US" sz="2800" b="1" dirty="0" smtClean="0">
                <a:latin typeface="Adagio_Sans" panose="00000500000000000000" pitchFamily="50" charset="0"/>
              </a:rPr>
              <a:t>“We </a:t>
            </a:r>
            <a:r>
              <a:rPr lang="en-US" sz="2800" b="1" dirty="0">
                <a:latin typeface="Adagio_Sans" panose="00000500000000000000" pitchFamily="50" charset="0"/>
              </a:rPr>
              <a:t>encourage each individual to find their purpose. </a:t>
            </a:r>
            <a:r>
              <a:rPr lang="en-US" sz="2800" b="1" dirty="0" smtClean="0">
                <a:latin typeface="Adagio_Sans" panose="00000500000000000000" pitchFamily="50" charset="0"/>
              </a:rPr>
              <a:t>We </a:t>
            </a:r>
            <a:r>
              <a:rPr lang="en-US" sz="2800" b="1" dirty="0">
                <a:latin typeface="Adagio_Sans" panose="00000500000000000000" pitchFamily="50" charset="0"/>
              </a:rPr>
              <a:t>help families of all ages to build rich meaningful Jewish lives and caring communities</a:t>
            </a:r>
            <a:r>
              <a:rPr lang="en-US" sz="2800" b="1" dirty="0" smtClean="0">
                <a:latin typeface="Adagio_Sans" panose="00000500000000000000" pitchFamily="50" charset="0"/>
              </a:rPr>
              <a:t>.”</a:t>
            </a:r>
            <a:endParaRPr lang="en-US" sz="2800" b="1" dirty="0">
              <a:latin typeface="Adagio_Sans" panose="00000500000000000000" pitchFamily="50" charset="0"/>
            </a:endParaRPr>
          </a:p>
          <a:p>
            <a:endParaRPr lang="en-US" dirty="0"/>
          </a:p>
        </p:txBody>
      </p:sp>
      <p:pic>
        <p:nvPicPr>
          <p:cNvPr id="3074" name="Picture 2" descr="C:\Users\Bob\Pictures\outcome.jpg"/>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6938557" y="1825625"/>
            <a:ext cx="2677336" cy="3084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202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2323" y="228241"/>
            <a:ext cx="5289839" cy="1417638"/>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sz="4000" dirty="0" smtClean="0">
                <a:latin typeface="Adagio_Sans" panose="00000500000000000000" pitchFamily="50" charset="0"/>
              </a:rPr>
              <a:t>2. Whom </a:t>
            </a:r>
            <a:r>
              <a:rPr lang="en-US" sz="4000" dirty="0">
                <a:latin typeface="Adagio_Sans" panose="00000500000000000000" pitchFamily="50" charset="0"/>
              </a:rPr>
              <a:t>do we serve? </a:t>
            </a:r>
            <a:br>
              <a:rPr lang="en-US" sz="4000" dirty="0">
                <a:latin typeface="Adagio_Sans" panose="00000500000000000000" pitchFamily="50" charset="0"/>
              </a:rPr>
            </a:br>
            <a:r>
              <a:rPr lang="en-US" sz="4000" dirty="0">
                <a:latin typeface="Adagio_Sans" panose="00000500000000000000" pitchFamily="50" charset="0"/>
              </a:rPr>
              <a:t>Who is our customer?</a:t>
            </a:r>
          </a:p>
        </p:txBody>
      </p:sp>
      <p:sp>
        <p:nvSpPr>
          <p:cNvPr id="5" name="Content Placeholder 4"/>
          <p:cNvSpPr>
            <a:spLocks noGrp="1"/>
          </p:cNvSpPr>
          <p:nvPr>
            <p:ph sz="half" idx="1"/>
          </p:nvPr>
        </p:nvSpPr>
        <p:spPr>
          <a:xfrm>
            <a:off x="1214438" y="1900238"/>
            <a:ext cx="4943475" cy="3743325"/>
          </a:xfrm>
        </p:spPr>
        <p:style>
          <a:lnRef idx="2">
            <a:schemeClr val="accent6"/>
          </a:lnRef>
          <a:fillRef idx="1">
            <a:schemeClr val="lt1"/>
          </a:fillRef>
          <a:effectRef idx="0">
            <a:schemeClr val="accent6"/>
          </a:effectRef>
          <a:fontRef idx="minor">
            <a:schemeClr val="dk1"/>
          </a:fontRef>
        </p:style>
        <p:txBody>
          <a:bodyPr>
            <a:normAutofit fontScale="92500"/>
          </a:bodyPr>
          <a:lstStyle/>
          <a:p>
            <a:r>
              <a:rPr lang="en-US" sz="2600" dirty="0">
                <a:latin typeface="Adagio_Sans" panose="00000500000000000000" pitchFamily="50" charset="0"/>
              </a:rPr>
              <a:t>We welcome people of all ages, preferences and  backgrounds.</a:t>
            </a:r>
          </a:p>
          <a:p>
            <a:r>
              <a:rPr lang="en-US" sz="2600" dirty="0">
                <a:latin typeface="Adagio_Sans" panose="00000500000000000000" pitchFamily="50" charset="0"/>
              </a:rPr>
              <a:t>Our Beth Sholom home includes those who know a lot and those just beginning their learning.</a:t>
            </a:r>
          </a:p>
          <a:p>
            <a:r>
              <a:rPr lang="en-US" sz="2600" dirty="0">
                <a:latin typeface="Adagio_Sans" panose="00000500000000000000" pitchFamily="50" charset="0"/>
              </a:rPr>
              <a:t>We will meet you where you are.</a:t>
            </a:r>
          </a:p>
          <a:p>
            <a:endParaRPr lang="en-US" dirty="0"/>
          </a:p>
        </p:txBody>
      </p:sp>
      <p:pic>
        <p:nvPicPr>
          <p:cNvPr id="4098" name="Picture 2" descr="C:\Users\Bob\Pictures\imagesCAO7J5A9.jpg"/>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6857999" y="1100138"/>
            <a:ext cx="2265827" cy="1600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429374" y="3167003"/>
            <a:ext cx="3581400" cy="286232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C3C47"/>
                </a:solidFill>
                <a:effectLst/>
                <a:uLnTx/>
                <a:uFillTx/>
                <a:latin typeface="Calibri" panose="020F0502020204030204"/>
                <a:ea typeface="+mn-ea"/>
                <a:cs typeface="+mn-cs"/>
              </a:rPr>
              <a:t>“Everyone is welcome regardless of background.  Each service is followed by a Kiddush luncheon during which congregants and guests continue the discussion of the Torah Study, catch up with friends, meet new people, and nosh on bagels and lox.”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C3C47"/>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rPr>
              <a:t>Pelham Jewish Center, </a:t>
            </a:r>
            <a:r>
              <a:rPr kumimoji="0" lang="en-US" sz="1800" b="0" i="0" u="none" strike="noStrike" kern="1200" cap="none" spc="0" normalizeH="0" baseline="0" noProof="0" dirty="0">
                <a:ln>
                  <a:noFill/>
                </a:ln>
                <a:solidFill>
                  <a:srgbClr val="3C3C47"/>
                </a:solidFill>
                <a:effectLst/>
                <a:uLnTx/>
                <a:uFillTx/>
                <a:latin typeface="Calibri" panose="020F0502020204030204"/>
                <a:ea typeface="+mn-ea"/>
                <a:cs typeface="+mn-cs"/>
              </a:rPr>
              <a:t>Pelham, NY</a:t>
            </a:r>
            <a:r>
              <a:rPr kumimoji="0" lang="en-US" sz="1100" b="0" i="0" u="none" strike="noStrike" kern="1200" cap="none" spc="0" normalizeH="0" baseline="0" noProof="0" dirty="0">
                <a:ln>
                  <a:noFill/>
                </a:ln>
                <a:solidFill>
                  <a:srgbClr val="3C3C47"/>
                </a:solidFill>
                <a:effectLst/>
                <a:uLnTx/>
                <a:uFillTx/>
                <a:latin typeface="Calibri" panose="020F0502020204030204"/>
                <a:ea typeface="+mn-ea"/>
                <a:cs typeface="+mn-cs"/>
              </a:rPr>
              <a:t/>
            </a:r>
            <a:br>
              <a:rPr kumimoji="0" lang="en-US" sz="1100" b="0" i="0" u="none" strike="noStrike" kern="1200" cap="none" spc="0" normalizeH="0" baseline="0" noProof="0" dirty="0">
                <a:ln>
                  <a:noFill/>
                </a:ln>
                <a:solidFill>
                  <a:srgbClr val="3C3C47"/>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srgbClr val="3C3C47"/>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618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2699" y="234949"/>
            <a:ext cx="5226627" cy="1417638"/>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sz="4000" dirty="0"/>
              <a:t>2</a:t>
            </a:r>
            <a:r>
              <a:rPr lang="en-US" sz="4000" dirty="0">
                <a:latin typeface="Adagio_Sans" panose="00000500000000000000" pitchFamily="50" charset="0"/>
              </a:rPr>
              <a:t>. Whom do we serve? </a:t>
            </a:r>
            <a:br>
              <a:rPr lang="en-US" sz="4000" dirty="0">
                <a:latin typeface="Adagio_Sans" panose="00000500000000000000" pitchFamily="50" charset="0"/>
              </a:rPr>
            </a:br>
            <a:r>
              <a:rPr lang="en-US" sz="4000" dirty="0">
                <a:latin typeface="Adagio_Sans" panose="00000500000000000000" pitchFamily="50" charset="0"/>
              </a:rPr>
              <a:t>Who is our customer?</a:t>
            </a:r>
          </a:p>
        </p:txBody>
      </p:sp>
      <p:sp>
        <p:nvSpPr>
          <p:cNvPr id="5" name="Content Placeholder 4"/>
          <p:cNvSpPr>
            <a:spLocks noGrp="1"/>
          </p:cNvSpPr>
          <p:nvPr>
            <p:ph sz="half" idx="1"/>
          </p:nvPr>
        </p:nvSpPr>
        <p:spPr>
          <a:xfrm>
            <a:off x="1290349" y="1690687"/>
            <a:ext cx="6696364" cy="4033838"/>
          </a:xfrm>
        </p:spPr>
        <p:style>
          <a:lnRef idx="1">
            <a:schemeClr val="accent6"/>
          </a:lnRef>
          <a:fillRef idx="2">
            <a:schemeClr val="accent6"/>
          </a:fillRef>
          <a:effectRef idx="1">
            <a:schemeClr val="accent6"/>
          </a:effectRef>
          <a:fontRef idx="minor">
            <a:schemeClr val="dk1"/>
          </a:fontRef>
        </p:style>
        <p:txBody>
          <a:bodyPr>
            <a:normAutofit fontScale="62500" lnSpcReduction="20000"/>
          </a:bodyPr>
          <a:lstStyle/>
          <a:p>
            <a:r>
              <a:rPr lang="en-US" sz="3300" dirty="0">
                <a:latin typeface="Adagio_Sans" panose="00000500000000000000" pitchFamily="50" charset="0"/>
              </a:rPr>
              <a:t>Families and singles, divorced and widowed, young and old</a:t>
            </a:r>
          </a:p>
          <a:p>
            <a:r>
              <a:rPr lang="en-US" sz="3300" dirty="0">
                <a:latin typeface="Adagio_Sans" panose="00000500000000000000" pitchFamily="50" charset="0"/>
              </a:rPr>
              <a:t>Knowledgeable and just beginning</a:t>
            </a:r>
          </a:p>
          <a:p>
            <a:r>
              <a:rPr lang="en-US" sz="3300" dirty="0">
                <a:latin typeface="Adagio_Sans" panose="00000500000000000000" pitchFamily="50" charset="0"/>
              </a:rPr>
              <a:t>Gay and straight</a:t>
            </a:r>
          </a:p>
          <a:p>
            <a:r>
              <a:rPr lang="en-US" sz="3300" dirty="0">
                <a:latin typeface="Adagio_Sans" panose="00000500000000000000" pitchFamily="50" charset="0"/>
              </a:rPr>
              <a:t>Northern New Jersey, Pittsburgh Metropolitan  Area</a:t>
            </a:r>
          </a:p>
          <a:p>
            <a:r>
              <a:rPr lang="en-US" sz="3300" dirty="0">
                <a:latin typeface="Adagio_Sans" panose="00000500000000000000" pitchFamily="50" charset="0"/>
              </a:rPr>
              <a:t>What denomination?</a:t>
            </a:r>
          </a:p>
          <a:p>
            <a:pPr marL="0" indent="0">
              <a:buNone/>
            </a:pPr>
            <a:r>
              <a:rPr lang="en-US" sz="3300" dirty="0">
                <a:latin typeface="Adagio_Sans" panose="00000500000000000000" pitchFamily="50" charset="0"/>
              </a:rPr>
              <a:t>     Egalitarian Conservative</a:t>
            </a:r>
          </a:p>
          <a:p>
            <a:r>
              <a:rPr lang="en-US" sz="3300" dirty="0">
                <a:latin typeface="Adagio_Sans" panose="00000500000000000000" pitchFamily="50" charset="0"/>
              </a:rPr>
              <a:t>Where is our focus? </a:t>
            </a:r>
          </a:p>
          <a:p>
            <a:r>
              <a:rPr lang="en-US" sz="3300" dirty="0">
                <a:latin typeface="Adagio_Sans" panose="00000500000000000000" pitchFamily="50" charset="0"/>
              </a:rPr>
              <a:t>The whole family throughout their lives</a:t>
            </a:r>
          </a:p>
        </p:txBody>
      </p:sp>
      <p:pic>
        <p:nvPicPr>
          <p:cNvPr id="4098" name="Picture 2" descr="C:\Users\Bob\Pictures\imagesCAO7J5A9.jpg"/>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8526175" y="3309938"/>
            <a:ext cx="2289223" cy="224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201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6131" y="301625"/>
            <a:ext cx="7779182" cy="1417638"/>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b="1" dirty="0" smtClean="0"/>
              <a:t/>
            </a:r>
            <a:br>
              <a:rPr lang="en-US" b="1" dirty="0" smtClean="0"/>
            </a:br>
            <a:r>
              <a:rPr lang="en-US" sz="4000" dirty="0" smtClean="0">
                <a:latin typeface="Adagio_Sans" panose="00000500000000000000" pitchFamily="50" charset="0"/>
              </a:rPr>
              <a:t>3</a:t>
            </a:r>
            <a:r>
              <a:rPr lang="en-US" sz="4000" b="1" dirty="0" smtClean="0">
                <a:latin typeface="Adagio_Sans" panose="00000500000000000000" pitchFamily="50" charset="0"/>
              </a:rPr>
              <a:t>. What would we like to be known for? Our niche? Our reputation?</a:t>
            </a:r>
            <a:br>
              <a:rPr lang="en-US" sz="4000" b="1" dirty="0" smtClean="0">
                <a:latin typeface="Adagio_Sans" panose="00000500000000000000" pitchFamily="50" charset="0"/>
              </a:rPr>
            </a:br>
            <a:endParaRPr lang="en-US" sz="4000" b="1" dirty="0">
              <a:latin typeface="Adagio_Sans" panose="00000500000000000000" pitchFamily="50" charset="0"/>
            </a:endParaRPr>
          </a:p>
        </p:txBody>
      </p:sp>
      <p:sp>
        <p:nvSpPr>
          <p:cNvPr id="5" name="Content Placeholder 4"/>
          <p:cNvSpPr>
            <a:spLocks noGrp="1"/>
          </p:cNvSpPr>
          <p:nvPr>
            <p:ph sz="half" idx="1"/>
          </p:nvPr>
        </p:nvSpPr>
        <p:spPr>
          <a:xfrm>
            <a:off x="914400" y="2114946"/>
            <a:ext cx="6248400" cy="2981325"/>
          </a:xfrm>
        </p:spPr>
        <p:style>
          <a:lnRef idx="1">
            <a:schemeClr val="accent6"/>
          </a:lnRef>
          <a:fillRef idx="2">
            <a:schemeClr val="accent6"/>
          </a:fillRef>
          <a:effectRef idx="1">
            <a:schemeClr val="accent6"/>
          </a:effectRef>
          <a:fontRef idx="minor">
            <a:schemeClr val="dk1"/>
          </a:fontRef>
        </p:style>
        <p:txBody>
          <a:bodyPr>
            <a:normAutofit fontScale="92500"/>
          </a:bodyPr>
          <a:lstStyle/>
          <a:p>
            <a:pPr marL="0" indent="0">
              <a:buNone/>
            </a:pPr>
            <a:r>
              <a:rPr lang="en-US" sz="2600" i="1" dirty="0">
                <a:latin typeface="Adagio_Sans" panose="00000500000000000000" pitchFamily="50" charset="0"/>
              </a:rPr>
              <a:t>“The little synagogue where everyone knows who you are</a:t>
            </a:r>
            <a:r>
              <a:rPr lang="en-US" sz="2600" i="1" dirty="0" smtClean="0">
                <a:latin typeface="Adagio_Sans" panose="00000500000000000000" pitchFamily="50" charset="0"/>
              </a:rPr>
              <a:t>.”</a:t>
            </a:r>
            <a:endParaRPr lang="en-US" sz="2600" i="1" dirty="0">
              <a:latin typeface="Adagio_Sans" panose="00000500000000000000" pitchFamily="50" charset="0"/>
            </a:endParaRPr>
          </a:p>
          <a:p>
            <a:pPr marL="0" indent="0">
              <a:buNone/>
            </a:pPr>
            <a:r>
              <a:rPr lang="en-US" sz="2600" i="1" dirty="0">
                <a:latin typeface="Adagio_Sans" panose="00000500000000000000" pitchFamily="50" charset="0"/>
              </a:rPr>
              <a:t>“We have always played a leadership role in the metropolitan area for social justice</a:t>
            </a:r>
            <a:r>
              <a:rPr lang="en-US" sz="2600" i="1" dirty="0" smtClean="0">
                <a:latin typeface="Adagio_Sans" panose="00000500000000000000" pitchFamily="50" charset="0"/>
              </a:rPr>
              <a:t>.”</a:t>
            </a:r>
          </a:p>
          <a:p>
            <a:pPr marL="0" indent="0">
              <a:buNone/>
            </a:pPr>
            <a:r>
              <a:rPr lang="en-US" sz="2600" i="1" dirty="0" smtClean="0">
                <a:latin typeface="Adagio_Sans" panose="00000500000000000000" pitchFamily="50" charset="0"/>
              </a:rPr>
              <a:t>“We are family. You will come to feel that this is your home.”</a:t>
            </a:r>
            <a:endParaRPr lang="en-US" sz="2600" i="1" dirty="0">
              <a:latin typeface="Adagio_Sans" panose="00000500000000000000" pitchFamily="50" charset="0"/>
            </a:endParaRPr>
          </a:p>
          <a:p>
            <a:endParaRPr lang="en-US" dirty="0"/>
          </a:p>
        </p:txBody>
      </p:sp>
      <p:pic>
        <p:nvPicPr>
          <p:cNvPr id="6146" name="Picture 2" descr="C:\Users\Bob\Pictures\brands.jpg"/>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7934325" y="2894409"/>
            <a:ext cx="3048000" cy="185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718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1811" y="3045350"/>
            <a:ext cx="9776790" cy="2127391"/>
          </a:xfrm>
        </p:spPr>
        <p:txBody>
          <a:bodyPr/>
          <a:lstStyle/>
          <a:p>
            <a:r>
              <a:rPr lang="en-US" sz="5400" dirty="0" smtClean="0"/>
              <a:t>Explore Values</a:t>
            </a:r>
            <a:r>
              <a:rPr lang="en-US" dirty="0" smtClean="0"/>
              <a:t/>
            </a:r>
            <a:br>
              <a:rPr lang="en-US" dirty="0" smtClean="0"/>
            </a:br>
            <a:r>
              <a:rPr lang="en-US" sz="4000" dirty="0" smtClean="0"/>
              <a:t>Can stimulate mission language</a:t>
            </a:r>
            <a:br>
              <a:rPr lang="en-US" sz="4000" dirty="0" smtClean="0"/>
            </a:br>
            <a:r>
              <a:rPr lang="en-US" sz="4000" dirty="0" smtClean="0"/>
              <a:t>Can be a separate guide to leaders</a:t>
            </a:r>
            <a:endParaRPr lang="en-US" sz="4000" dirty="0"/>
          </a:p>
        </p:txBody>
      </p:sp>
    </p:spTree>
    <p:extLst>
      <p:ext uri="{BB962C8B-B14F-4D97-AF65-F5344CB8AC3E}">
        <p14:creationId xmlns:p14="http://schemas.microsoft.com/office/powerpoint/2010/main" val="2345269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586" y="431803"/>
            <a:ext cx="4848227" cy="992188"/>
          </a:xfrm>
        </p:spPr>
        <p:txBody>
          <a:bodyPr/>
          <a:lstStyle/>
          <a:p>
            <a:r>
              <a:rPr lang="en-US" sz="3600" dirty="0" smtClean="0"/>
              <a:t>Values Statements </a:t>
            </a:r>
            <a:br>
              <a:rPr lang="en-US" sz="3600" dirty="0" smtClean="0"/>
            </a:br>
            <a:r>
              <a:rPr lang="en-US" sz="3600" dirty="0" smtClean="0"/>
              <a:t>Discussion Options</a:t>
            </a:r>
            <a:br>
              <a:rPr lang="en-US" sz="3600" dirty="0" smtClean="0"/>
            </a:br>
            <a:endParaRPr lang="en-US" sz="1600" dirty="0"/>
          </a:p>
        </p:txBody>
      </p:sp>
      <p:sp>
        <p:nvSpPr>
          <p:cNvPr id="5" name="Content Placeholder 4"/>
          <p:cNvSpPr>
            <a:spLocks noGrp="1"/>
          </p:cNvSpPr>
          <p:nvPr>
            <p:ph idx="1"/>
          </p:nvPr>
        </p:nvSpPr>
        <p:spPr>
          <a:xfrm>
            <a:off x="838200" y="1825625"/>
            <a:ext cx="9365974" cy="3089275"/>
          </a:xfrm>
        </p:spPr>
        <p:txBody>
          <a:bodyPr/>
          <a:lstStyle/>
          <a:p>
            <a:pPr marL="0" indent="0">
              <a:buNone/>
            </a:pPr>
            <a:r>
              <a:rPr lang="en-US" b="1" dirty="0" smtClean="0">
                <a:solidFill>
                  <a:schemeClr val="accent2"/>
                </a:solidFill>
              </a:rPr>
              <a:t>1.  Consider Values First- </a:t>
            </a:r>
            <a:r>
              <a:rPr lang="en-US" dirty="0" smtClean="0"/>
              <a:t>What Jewish values should shape our discussion of our mission?  </a:t>
            </a:r>
          </a:p>
          <a:p>
            <a:pPr marL="0" indent="0">
              <a:buNone/>
            </a:pPr>
            <a:r>
              <a:rPr lang="en-US" dirty="0" smtClean="0">
                <a:solidFill>
                  <a:schemeClr val="accent2"/>
                </a:solidFill>
              </a:rPr>
              <a:t>2. </a:t>
            </a:r>
            <a:r>
              <a:rPr lang="en-US" b="1" dirty="0" smtClean="0">
                <a:solidFill>
                  <a:schemeClr val="accent2"/>
                </a:solidFill>
              </a:rPr>
              <a:t>Reflect on Mission Draft/Explore Values- </a:t>
            </a:r>
            <a:r>
              <a:rPr lang="en-US" dirty="0"/>
              <a:t>E</a:t>
            </a:r>
            <a:r>
              <a:rPr lang="en-US" dirty="0" smtClean="0"/>
              <a:t>xplore the values that will shape the work of our community.  Go back and look at your mission draft. Do you need to insert some of these values in the Mission draft statement.</a:t>
            </a:r>
          </a:p>
          <a:p>
            <a:pPr marL="0" indent="0">
              <a:buNone/>
            </a:pPr>
            <a:r>
              <a:rPr lang="en-US" b="1" dirty="0" smtClean="0">
                <a:solidFill>
                  <a:schemeClr val="accent2"/>
                </a:solidFill>
              </a:rPr>
              <a:t>3. Present Separate Values Statement- </a:t>
            </a:r>
            <a:r>
              <a:rPr lang="en-US" dirty="0" smtClean="0"/>
              <a:t>Look at your mission, now consider the key </a:t>
            </a:r>
            <a:r>
              <a:rPr lang="en-US" dirty="0"/>
              <a:t> </a:t>
            </a:r>
            <a:r>
              <a:rPr lang="en-US" dirty="0" smtClean="0"/>
              <a:t>values that you would like to list as “core values” for your congregation. These can be listed as a </a:t>
            </a:r>
            <a:r>
              <a:rPr lang="en-US" b="1" u="sng" dirty="0" smtClean="0"/>
              <a:t>separate statement </a:t>
            </a:r>
            <a:r>
              <a:rPr lang="en-US" dirty="0" smtClean="0"/>
              <a:t>.</a:t>
            </a:r>
          </a:p>
        </p:txBody>
      </p:sp>
    </p:spTree>
    <p:extLst>
      <p:ext uri="{BB962C8B-B14F-4D97-AF65-F5344CB8AC3E}">
        <p14:creationId xmlns:p14="http://schemas.microsoft.com/office/powerpoint/2010/main" val="661578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6007" y="267520"/>
            <a:ext cx="5621572" cy="777153"/>
          </a:xfrm>
        </p:spPr>
        <p:txBody>
          <a:bodyPr/>
          <a:lstStyle/>
          <a:p>
            <a:r>
              <a:rPr lang="en-US" sz="2800" dirty="0" err="1" smtClean="0">
                <a:latin typeface="Adagio_Sans_Script Black" panose="00000A00000000000000" pitchFamily="50" charset="0"/>
              </a:rPr>
              <a:t>Shomrei</a:t>
            </a:r>
            <a:r>
              <a:rPr lang="en-US" sz="2800" dirty="0" smtClean="0">
                <a:latin typeface="Adagio_Sans_Script Black" panose="00000A00000000000000" pitchFamily="50" charset="0"/>
              </a:rPr>
              <a:t> Torah- West Hills, CA</a:t>
            </a:r>
            <a:br>
              <a:rPr lang="en-US" sz="2800" dirty="0" smtClean="0">
                <a:latin typeface="Adagio_Sans_Script Black" panose="00000A00000000000000" pitchFamily="50" charset="0"/>
              </a:rPr>
            </a:br>
            <a:r>
              <a:rPr lang="en-US" sz="2000" dirty="0" smtClean="0">
                <a:latin typeface="Adagio_Sans_Script Black" panose="00000A00000000000000" pitchFamily="50" charset="0"/>
              </a:rPr>
              <a:t>Our Values</a:t>
            </a:r>
            <a:endParaRPr lang="en-US" sz="2000" dirty="0">
              <a:latin typeface="Adagio_Sans_Script Black" panose="00000A00000000000000" pitchFamily="50" charset="0"/>
            </a:endParaRPr>
          </a:p>
        </p:txBody>
      </p:sp>
      <p:sp>
        <p:nvSpPr>
          <p:cNvPr id="6" name="Content Placeholder 5"/>
          <p:cNvSpPr>
            <a:spLocks noGrp="1"/>
          </p:cNvSpPr>
          <p:nvPr>
            <p:ph idx="1"/>
          </p:nvPr>
        </p:nvSpPr>
        <p:spPr>
          <a:xfrm>
            <a:off x="266007" y="1047725"/>
            <a:ext cx="11295190" cy="4969339"/>
          </a:xfrm>
        </p:spPr>
        <p:txBody>
          <a:bodyPr/>
          <a:lstStyle/>
          <a:p>
            <a:pPr marL="0" indent="0">
              <a:lnSpc>
                <a:spcPct val="100000"/>
              </a:lnSpc>
              <a:spcBef>
                <a:spcPts val="0"/>
              </a:spcBef>
              <a:buNone/>
            </a:pPr>
            <a:r>
              <a:rPr lang="en-US" sz="1600" b="1" dirty="0">
                <a:solidFill>
                  <a:schemeClr val="accent1"/>
                </a:solidFill>
              </a:rPr>
              <a:t>Upholding and Practicing </a:t>
            </a:r>
            <a:r>
              <a:rPr lang="en-US" sz="1600" b="1" dirty="0" err="1">
                <a:solidFill>
                  <a:schemeClr val="accent1"/>
                </a:solidFill>
              </a:rPr>
              <a:t>Mitzvot</a:t>
            </a:r>
            <a:r>
              <a:rPr lang="en-US" sz="1600" b="1" dirty="0">
                <a:solidFill>
                  <a:schemeClr val="accent1"/>
                </a:solidFill>
              </a:rPr>
              <a:t> </a:t>
            </a:r>
            <a:r>
              <a:rPr lang="en-US" sz="1600" dirty="0"/>
              <a:t>- </a:t>
            </a:r>
            <a:r>
              <a:rPr lang="en-US" sz="1600" dirty="0" err="1" smtClean="0"/>
              <a:t>לשמור</a:t>
            </a:r>
            <a:r>
              <a:rPr lang="en-US" sz="1600" dirty="0" smtClean="0"/>
              <a:t> </a:t>
            </a:r>
            <a:r>
              <a:rPr lang="en-US" sz="1600" dirty="0" err="1"/>
              <a:t>ולעשות</a:t>
            </a:r>
            <a:endParaRPr lang="en-US" sz="1600" dirty="0"/>
          </a:p>
          <a:p>
            <a:pPr marL="0" indent="0">
              <a:lnSpc>
                <a:spcPct val="100000"/>
              </a:lnSpc>
              <a:spcBef>
                <a:spcPts val="0"/>
              </a:spcBef>
              <a:buNone/>
            </a:pPr>
            <a:r>
              <a:rPr lang="en-US" sz="1600" b="1" i="1" dirty="0" err="1"/>
              <a:t>Lishmor</a:t>
            </a:r>
            <a:r>
              <a:rPr lang="en-US" sz="1600" b="1" i="1" dirty="0"/>
              <a:t> </a:t>
            </a:r>
            <a:r>
              <a:rPr lang="en-US" sz="1600" b="1" i="1" dirty="0" err="1"/>
              <a:t>v'La'asot</a:t>
            </a:r>
            <a:r>
              <a:rPr lang="en-US" sz="1600" b="1" i="1" dirty="0"/>
              <a:t>:</a:t>
            </a:r>
            <a:r>
              <a:rPr lang="en-US" sz="1600" dirty="0"/>
              <a:t>  Practicing </a:t>
            </a:r>
            <a:r>
              <a:rPr lang="en-US" sz="1600" dirty="0" err="1"/>
              <a:t>mitzvot</a:t>
            </a:r>
            <a:r>
              <a:rPr lang="en-US" sz="1600" dirty="0"/>
              <a:t> connects us as a people to God, each other, our </a:t>
            </a:r>
            <a:r>
              <a:rPr lang="en-US" sz="1600" dirty="0" smtClean="0"/>
              <a:t>community </a:t>
            </a:r>
            <a:r>
              <a:rPr lang="en-US" sz="1600" dirty="0"/>
              <a:t>and our </a:t>
            </a:r>
            <a:r>
              <a:rPr lang="en-US" sz="1600" dirty="0" smtClean="0"/>
              <a:t>world.</a:t>
            </a:r>
          </a:p>
          <a:p>
            <a:pPr marL="0" indent="0">
              <a:lnSpc>
                <a:spcPct val="100000"/>
              </a:lnSpc>
              <a:spcBef>
                <a:spcPts val="0"/>
              </a:spcBef>
              <a:buNone/>
            </a:pPr>
            <a:endParaRPr lang="en-US" sz="1600" b="1" dirty="0" smtClean="0">
              <a:solidFill>
                <a:srgbClr val="FF0000"/>
              </a:solidFill>
            </a:endParaRPr>
          </a:p>
          <a:p>
            <a:pPr marL="0" indent="0">
              <a:lnSpc>
                <a:spcPct val="100000"/>
              </a:lnSpc>
              <a:spcBef>
                <a:spcPts val="0"/>
              </a:spcBef>
              <a:buNone/>
            </a:pPr>
            <a:r>
              <a:rPr lang="en-US" sz="1600" b="1" dirty="0" smtClean="0">
                <a:solidFill>
                  <a:schemeClr val="accent1"/>
                </a:solidFill>
              </a:rPr>
              <a:t>Knowing </a:t>
            </a:r>
            <a:r>
              <a:rPr lang="en-US" sz="1600" b="1" dirty="0">
                <a:solidFill>
                  <a:schemeClr val="accent1"/>
                </a:solidFill>
              </a:rPr>
              <a:t>Before Whom You Stand </a:t>
            </a:r>
            <a:r>
              <a:rPr lang="en-US" sz="1600" dirty="0" smtClean="0"/>
              <a:t>-</a:t>
            </a:r>
            <a:r>
              <a:rPr lang="en-US" sz="1600" dirty="0" err="1" smtClean="0"/>
              <a:t>דע</a:t>
            </a:r>
            <a:r>
              <a:rPr lang="en-US" sz="1600" dirty="0" smtClean="0"/>
              <a:t> </a:t>
            </a:r>
            <a:r>
              <a:rPr lang="en-US" sz="1600" dirty="0" err="1"/>
              <a:t>לפני</a:t>
            </a:r>
            <a:r>
              <a:rPr lang="en-US" sz="1600" dirty="0"/>
              <a:t> </a:t>
            </a:r>
            <a:r>
              <a:rPr lang="en-US" sz="1600" dirty="0" err="1"/>
              <a:t>מי</a:t>
            </a:r>
            <a:r>
              <a:rPr lang="en-US" sz="1600" dirty="0"/>
              <a:t> </a:t>
            </a:r>
            <a:r>
              <a:rPr lang="en-US" sz="1600" dirty="0" err="1"/>
              <a:t>אתה</a:t>
            </a:r>
            <a:r>
              <a:rPr lang="en-US" sz="1600" dirty="0"/>
              <a:t> </a:t>
            </a:r>
            <a:r>
              <a:rPr lang="en-US" sz="1600" dirty="0" err="1"/>
              <a:t>עומד</a:t>
            </a:r>
            <a:endParaRPr lang="en-US" sz="1600" dirty="0"/>
          </a:p>
          <a:p>
            <a:pPr marL="0" indent="0">
              <a:lnSpc>
                <a:spcPct val="100000"/>
              </a:lnSpc>
              <a:spcBef>
                <a:spcPts val="0"/>
              </a:spcBef>
              <a:buNone/>
            </a:pPr>
            <a:r>
              <a:rPr lang="en-US" sz="1600" b="1" i="1" dirty="0" smtClean="0"/>
              <a:t>Da </a:t>
            </a:r>
            <a:r>
              <a:rPr lang="en-US" sz="1600" b="1" i="1" dirty="0" err="1" smtClean="0"/>
              <a:t>Lifnei</a:t>
            </a:r>
            <a:r>
              <a:rPr lang="en-US" sz="1600" b="1" i="1" dirty="0" smtClean="0"/>
              <a:t> </a:t>
            </a:r>
            <a:r>
              <a:rPr lang="en-US" sz="1600" b="1" i="1" dirty="0" err="1" smtClean="0"/>
              <a:t>Mi</a:t>
            </a:r>
            <a:r>
              <a:rPr lang="en-US" sz="1600" b="1" i="1" dirty="0" smtClean="0"/>
              <a:t> </a:t>
            </a:r>
            <a:r>
              <a:rPr lang="en-US" sz="1600" b="1" i="1" dirty="0" err="1" smtClean="0"/>
              <a:t>Atah</a:t>
            </a:r>
            <a:r>
              <a:rPr lang="en-US" sz="1600" b="1" i="1" dirty="0" smtClean="0"/>
              <a:t> </a:t>
            </a:r>
            <a:r>
              <a:rPr lang="en-US" sz="1600" b="1" i="1" dirty="0" err="1" smtClean="0"/>
              <a:t>Omed</a:t>
            </a:r>
            <a:r>
              <a:rPr lang="en-US" sz="1600" i="1" dirty="0" smtClean="0"/>
              <a:t>: </a:t>
            </a:r>
            <a:r>
              <a:rPr lang="en-US" sz="1600" dirty="0" smtClean="0"/>
              <a:t> Nurturing and developing a relationship with God enhances our spiritual well being</a:t>
            </a:r>
          </a:p>
          <a:p>
            <a:pPr marL="0" indent="0">
              <a:lnSpc>
                <a:spcPct val="100000"/>
              </a:lnSpc>
              <a:spcBef>
                <a:spcPts val="0"/>
              </a:spcBef>
              <a:buNone/>
            </a:pPr>
            <a:endParaRPr lang="en-US" sz="1600" b="1" dirty="0" smtClean="0">
              <a:solidFill>
                <a:srgbClr val="FF0000"/>
              </a:solidFill>
            </a:endParaRPr>
          </a:p>
          <a:p>
            <a:pPr marL="0" indent="0">
              <a:lnSpc>
                <a:spcPct val="100000"/>
              </a:lnSpc>
              <a:spcBef>
                <a:spcPts val="0"/>
              </a:spcBef>
              <a:buNone/>
            </a:pPr>
            <a:r>
              <a:rPr lang="en-US" sz="1600" b="1" dirty="0" smtClean="0">
                <a:solidFill>
                  <a:schemeClr val="accent1"/>
                </a:solidFill>
              </a:rPr>
              <a:t>Opening Our Hands</a:t>
            </a:r>
            <a:r>
              <a:rPr lang="en-US" sz="1600" b="1" dirty="0" smtClean="0">
                <a:solidFill>
                  <a:srgbClr val="FF0000"/>
                </a:solidFill>
              </a:rPr>
              <a:t> </a:t>
            </a:r>
            <a:r>
              <a:rPr lang="en-US" sz="1600" dirty="0" smtClean="0"/>
              <a:t>-</a:t>
            </a:r>
            <a:r>
              <a:rPr lang="en-US" sz="1600" dirty="0" err="1" smtClean="0"/>
              <a:t>פותח</a:t>
            </a:r>
            <a:r>
              <a:rPr lang="en-US" sz="1600" dirty="0" smtClean="0"/>
              <a:t> </a:t>
            </a:r>
            <a:r>
              <a:rPr lang="en-US" sz="1600" dirty="0" err="1"/>
              <a:t>את</a:t>
            </a:r>
            <a:r>
              <a:rPr lang="en-US" sz="1600" dirty="0"/>
              <a:t> </a:t>
            </a:r>
            <a:r>
              <a:rPr lang="en-US" sz="1600" dirty="0" err="1" smtClean="0"/>
              <a:t>יך</a:t>
            </a:r>
            <a:endParaRPr lang="en-US" sz="1600" dirty="0"/>
          </a:p>
          <a:p>
            <a:pPr marL="0" indent="0">
              <a:lnSpc>
                <a:spcPct val="100000"/>
              </a:lnSpc>
              <a:spcBef>
                <a:spcPts val="0"/>
              </a:spcBef>
              <a:buNone/>
            </a:pPr>
            <a:r>
              <a:rPr lang="en-US" sz="1600" b="1" i="1" dirty="0" err="1"/>
              <a:t>Poteach</a:t>
            </a:r>
            <a:r>
              <a:rPr lang="en-US" sz="1600" b="1" i="1" dirty="0"/>
              <a:t> Et </a:t>
            </a:r>
            <a:r>
              <a:rPr lang="en-US" sz="1600" b="1" i="1" dirty="0" err="1"/>
              <a:t>Yadecha</a:t>
            </a:r>
            <a:r>
              <a:rPr lang="en-US" sz="1600" b="1" i="1" dirty="0"/>
              <a:t>:</a:t>
            </a:r>
            <a:r>
              <a:rPr lang="en-US" sz="1600" dirty="0"/>
              <a:t>  Actively engaging in caring for others gives us a sense of belonging, purpose and a feeling of </a:t>
            </a:r>
            <a:r>
              <a:rPr lang="en-US" sz="1600" dirty="0" smtClean="0"/>
              <a:t>value and enriches our existence.</a:t>
            </a:r>
          </a:p>
          <a:p>
            <a:pPr marL="0" indent="0">
              <a:lnSpc>
                <a:spcPct val="100000"/>
              </a:lnSpc>
              <a:spcBef>
                <a:spcPts val="0"/>
              </a:spcBef>
              <a:buNone/>
            </a:pPr>
            <a:endParaRPr lang="en-US" sz="1600" b="1" dirty="0" smtClean="0">
              <a:solidFill>
                <a:srgbClr val="FF0000"/>
              </a:solidFill>
            </a:endParaRPr>
          </a:p>
          <a:p>
            <a:pPr marL="0" indent="0">
              <a:lnSpc>
                <a:spcPct val="100000"/>
              </a:lnSpc>
              <a:spcBef>
                <a:spcPts val="0"/>
              </a:spcBef>
              <a:buNone/>
            </a:pPr>
            <a:r>
              <a:rPr lang="en-US" sz="1600" b="1" dirty="0" smtClean="0">
                <a:solidFill>
                  <a:schemeClr val="accent1"/>
                </a:solidFill>
              </a:rPr>
              <a:t>Supporting </a:t>
            </a:r>
            <a:r>
              <a:rPr lang="en-US" sz="1600" b="1" dirty="0">
                <a:solidFill>
                  <a:schemeClr val="accent1"/>
                </a:solidFill>
              </a:rPr>
              <a:t>Israel </a:t>
            </a:r>
            <a:r>
              <a:rPr lang="en-US" sz="1600" dirty="0"/>
              <a:t>- </a:t>
            </a:r>
            <a:r>
              <a:rPr lang="en-US" sz="1600" dirty="0" err="1" smtClean="0"/>
              <a:t>בונה</a:t>
            </a:r>
            <a:r>
              <a:rPr lang="en-US" sz="1600" dirty="0" smtClean="0"/>
              <a:t> </a:t>
            </a:r>
            <a:r>
              <a:rPr lang="en-US" sz="1600" dirty="0" err="1"/>
              <a:t>ירושלים</a:t>
            </a:r>
            <a:endParaRPr lang="en-US" sz="1600" dirty="0"/>
          </a:p>
          <a:p>
            <a:pPr marL="0" indent="0">
              <a:lnSpc>
                <a:spcPct val="100000"/>
              </a:lnSpc>
              <a:spcBef>
                <a:spcPts val="0"/>
              </a:spcBef>
              <a:buNone/>
            </a:pPr>
            <a:r>
              <a:rPr lang="en-US" sz="1600" b="1" i="1" dirty="0" err="1"/>
              <a:t>Bonei</a:t>
            </a:r>
            <a:r>
              <a:rPr lang="en-US" sz="1600" b="1" i="1" dirty="0"/>
              <a:t> </a:t>
            </a:r>
            <a:r>
              <a:rPr lang="en-US" sz="1600" b="1" i="1" dirty="0" err="1"/>
              <a:t>Yerushalayim</a:t>
            </a:r>
            <a:r>
              <a:rPr lang="en-US" sz="1600" b="1" i="1" dirty="0"/>
              <a:t>:</a:t>
            </a:r>
            <a:r>
              <a:rPr lang="en-US" sz="1600" i="1" dirty="0"/>
              <a:t> </a:t>
            </a:r>
            <a:r>
              <a:rPr lang="en-US" sz="1600" dirty="0"/>
              <a:t> Creating meaningful ways to cultivate connections to Israel, our Jewish homeland</a:t>
            </a:r>
            <a:r>
              <a:rPr lang="en-US" sz="1600" dirty="0" smtClean="0"/>
              <a:t>.</a:t>
            </a:r>
          </a:p>
          <a:p>
            <a:pPr marL="0" indent="0">
              <a:lnSpc>
                <a:spcPct val="100000"/>
              </a:lnSpc>
              <a:spcBef>
                <a:spcPts val="0"/>
              </a:spcBef>
              <a:buNone/>
            </a:pPr>
            <a:endParaRPr lang="en-US" sz="1600" b="1" dirty="0" smtClean="0">
              <a:solidFill>
                <a:srgbClr val="FF0000"/>
              </a:solidFill>
            </a:endParaRPr>
          </a:p>
          <a:p>
            <a:pPr marL="0" indent="0">
              <a:lnSpc>
                <a:spcPct val="100000"/>
              </a:lnSpc>
              <a:spcBef>
                <a:spcPts val="0"/>
              </a:spcBef>
              <a:buNone/>
            </a:pPr>
            <a:r>
              <a:rPr lang="en-US" sz="1600" b="1" dirty="0" smtClean="0">
                <a:solidFill>
                  <a:schemeClr val="accent1"/>
                </a:solidFill>
              </a:rPr>
              <a:t>Learning </a:t>
            </a:r>
            <a:r>
              <a:rPr lang="en-US" sz="1600" b="1" dirty="0">
                <a:solidFill>
                  <a:schemeClr val="accent1"/>
                </a:solidFill>
              </a:rPr>
              <a:t>and Teaching </a:t>
            </a:r>
            <a:r>
              <a:rPr lang="en-US" sz="1600" dirty="0"/>
              <a:t>- </a:t>
            </a:r>
            <a:r>
              <a:rPr lang="en-US" sz="1600" dirty="0" err="1" smtClean="0"/>
              <a:t>ללמד</a:t>
            </a:r>
            <a:r>
              <a:rPr lang="en-US" sz="1600" dirty="0" smtClean="0"/>
              <a:t> </a:t>
            </a:r>
            <a:r>
              <a:rPr lang="en-US" sz="1600" dirty="0" err="1"/>
              <a:t>וללמד</a:t>
            </a:r>
            <a:endParaRPr lang="en-US" sz="1600" dirty="0"/>
          </a:p>
          <a:p>
            <a:pPr marL="0" indent="0">
              <a:lnSpc>
                <a:spcPct val="100000"/>
              </a:lnSpc>
              <a:spcBef>
                <a:spcPts val="0"/>
              </a:spcBef>
              <a:buNone/>
            </a:pPr>
            <a:r>
              <a:rPr lang="en-US" sz="1600" b="1" i="1" dirty="0" err="1"/>
              <a:t>Lilmod</a:t>
            </a:r>
            <a:r>
              <a:rPr lang="en-US" sz="1600" b="1" i="1" dirty="0"/>
              <a:t> </a:t>
            </a:r>
            <a:r>
              <a:rPr lang="en-US" sz="1600" b="1" i="1" dirty="0" err="1"/>
              <a:t>u'Lelamed</a:t>
            </a:r>
            <a:r>
              <a:rPr lang="en-US" sz="1600" b="1" i="1" dirty="0"/>
              <a:t>:</a:t>
            </a:r>
            <a:r>
              <a:rPr lang="en-US" sz="1600" dirty="0"/>
              <a:t>  As learners and teachers, each individual engages in the wisdom of our rich tradition through the study of Torah</a:t>
            </a:r>
            <a:r>
              <a:rPr lang="en-US" sz="1600" dirty="0" smtClean="0"/>
              <a:t>.</a:t>
            </a:r>
          </a:p>
          <a:p>
            <a:pPr marL="0" indent="0">
              <a:lnSpc>
                <a:spcPct val="100000"/>
              </a:lnSpc>
              <a:spcBef>
                <a:spcPts val="0"/>
              </a:spcBef>
              <a:buNone/>
            </a:pPr>
            <a:endParaRPr lang="en-US" sz="1600" b="1" dirty="0" smtClean="0">
              <a:solidFill>
                <a:srgbClr val="FF0000"/>
              </a:solidFill>
            </a:endParaRPr>
          </a:p>
          <a:p>
            <a:pPr marL="0" indent="0">
              <a:lnSpc>
                <a:spcPct val="100000"/>
              </a:lnSpc>
              <a:spcBef>
                <a:spcPts val="0"/>
              </a:spcBef>
              <a:buNone/>
            </a:pPr>
            <a:r>
              <a:rPr lang="en-US" sz="1600" b="1" dirty="0" smtClean="0">
                <a:solidFill>
                  <a:schemeClr val="accent1"/>
                </a:solidFill>
              </a:rPr>
              <a:t>Celebrating </a:t>
            </a:r>
            <a:r>
              <a:rPr lang="en-US" sz="1600" b="1" dirty="0">
                <a:solidFill>
                  <a:schemeClr val="accent1"/>
                </a:solidFill>
              </a:rPr>
              <a:t>with Community</a:t>
            </a:r>
            <a:r>
              <a:rPr lang="en-US" sz="1600" b="1" dirty="0">
                <a:solidFill>
                  <a:srgbClr val="FF0000"/>
                </a:solidFill>
              </a:rPr>
              <a:t> </a:t>
            </a:r>
            <a:r>
              <a:rPr lang="en-US" sz="1600" dirty="0"/>
              <a:t>- </a:t>
            </a:r>
            <a:r>
              <a:rPr lang="en-US" sz="1600" dirty="0" err="1" smtClean="0"/>
              <a:t>לששון</a:t>
            </a:r>
            <a:r>
              <a:rPr lang="en-US" sz="1600" dirty="0" smtClean="0"/>
              <a:t> </a:t>
            </a:r>
            <a:r>
              <a:rPr lang="en-US" sz="1600" dirty="0" err="1"/>
              <a:t>ולשמחה</a:t>
            </a:r>
            <a:endParaRPr lang="en-US" sz="1600" dirty="0"/>
          </a:p>
          <a:p>
            <a:pPr marL="0" indent="0">
              <a:lnSpc>
                <a:spcPct val="100000"/>
              </a:lnSpc>
              <a:spcBef>
                <a:spcPts val="0"/>
              </a:spcBef>
              <a:buNone/>
            </a:pPr>
            <a:r>
              <a:rPr lang="en-US" sz="1600" b="1" i="1" dirty="0" err="1"/>
              <a:t>L'sasson</a:t>
            </a:r>
            <a:r>
              <a:rPr lang="en-US" sz="1600" b="1" i="1" dirty="0"/>
              <a:t> </a:t>
            </a:r>
            <a:r>
              <a:rPr lang="en-US" sz="1600" b="1" i="1" dirty="0" err="1"/>
              <a:t>u'L'simcha</a:t>
            </a:r>
            <a:r>
              <a:rPr lang="en-US" sz="1600" b="1" i="1" dirty="0"/>
              <a:t>:</a:t>
            </a:r>
            <a:r>
              <a:rPr lang="en-US" sz="1600" i="1" dirty="0"/>
              <a:t> </a:t>
            </a:r>
            <a:r>
              <a:rPr lang="en-US" sz="1600" dirty="0"/>
              <a:t> Celebrating the joy of Jewish life strengthens our sense of community and creates our congregation's shared memory and history</a:t>
            </a:r>
          </a:p>
        </p:txBody>
      </p:sp>
    </p:spTree>
    <p:extLst>
      <p:ext uri="{BB962C8B-B14F-4D97-AF65-F5344CB8AC3E}">
        <p14:creationId xmlns:p14="http://schemas.microsoft.com/office/powerpoint/2010/main" val="76674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170" y="350491"/>
            <a:ext cx="6240328" cy="1325563"/>
          </a:xfrm>
        </p:spPr>
        <p:txBody>
          <a:bodyPr>
            <a:normAutofit/>
          </a:bodyPr>
          <a:lstStyle/>
          <a:p>
            <a:r>
              <a:rPr lang="en-US" b="1" dirty="0" smtClean="0">
                <a:solidFill>
                  <a:schemeClr val="tx2">
                    <a:lumMod val="75000"/>
                  </a:schemeClr>
                </a:solidFill>
                <a:latin typeface="Adagio_Sans_Script Black" panose="00000A00000000000000" pitchFamily="50" charset="0"/>
                <a:cs typeface="Arial" pitchFamily="34" charset="0"/>
              </a:rPr>
              <a:t>Beth Jacob- Minnesota </a:t>
            </a:r>
            <a:r>
              <a:rPr lang="en-US" dirty="0" smtClean="0">
                <a:solidFill>
                  <a:schemeClr val="tx2">
                    <a:lumMod val="75000"/>
                  </a:schemeClr>
                </a:solidFill>
                <a:latin typeface="Adagio_Sans_Script Black" panose="00000A00000000000000" pitchFamily="50" charset="0"/>
                <a:cs typeface="Arial" pitchFamily="34" charset="0"/>
              </a:rPr>
              <a:t/>
            </a:r>
            <a:br>
              <a:rPr lang="en-US" dirty="0" smtClean="0">
                <a:solidFill>
                  <a:schemeClr val="tx2">
                    <a:lumMod val="75000"/>
                  </a:schemeClr>
                </a:solidFill>
                <a:latin typeface="Adagio_Sans_Script Black" panose="00000A00000000000000" pitchFamily="50" charset="0"/>
                <a:cs typeface="Arial" pitchFamily="34" charset="0"/>
              </a:rPr>
            </a:br>
            <a:r>
              <a:rPr lang="en-US" sz="3200" dirty="0">
                <a:solidFill>
                  <a:schemeClr val="tx2">
                    <a:lumMod val="75000"/>
                  </a:schemeClr>
                </a:solidFill>
                <a:latin typeface="Adagio_Sans_Script Black" panose="00000A00000000000000" pitchFamily="50" charset="0"/>
                <a:cs typeface="Arial" pitchFamily="34" charset="0"/>
              </a:rPr>
              <a:t>Our members value Shabbat</a:t>
            </a:r>
            <a:endParaRPr lang="en-US" dirty="0">
              <a:solidFill>
                <a:schemeClr val="tx2">
                  <a:lumMod val="75000"/>
                </a:schemeClr>
              </a:solidFill>
              <a:latin typeface="Adagio_Sans_Script Black" panose="00000A00000000000000" pitchFamily="50" charset="0"/>
              <a:cs typeface="Arial" pitchFamily="34" charset="0"/>
            </a:endParaRPr>
          </a:p>
        </p:txBody>
      </p:sp>
      <p:sp>
        <p:nvSpPr>
          <p:cNvPr id="7" name="Content Placeholder 6"/>
          <p:cNvSpPr>
            <a:spLocks noGrp="1"/>
          </p:cNvSpPr>
          <p:nvPr>
            <p:ph idx="1"/>
          </p:nvPr>
        </p:nvSpPr>
        <p:spPr>
          <a:xfrm>
            <a:off x="556170" y="1703567"/>
            <a:ext cx="9677159" cy="3752850"/>
          </a:xfrm>
        </p:spPr>
        <p:txBody>
          <a:bodyPr>
            <a:normAutofit/>
          </a:bodyPr>
          <a:lstStyle/>
          <a:p>
            <a:pPr marL="0" indent="0">
              <a:buNone/>
            </a:pPr>
            <a:r>
              <a:rPr lang="en-US" sz="2000" dirty="0"/>
              <a:t>Beth Jacob Congregation is a community of Jews who come together to nurture relationships with God and each other. We are a Conservative synagogue that values Torah (study), Avodah (reverential service) and Gemilut </a:t>
            </a:r>
            <a:r>
              <a:rPr lang="en-US" sz="2000" dirty="0" err="1"/>
              <a:t>Hasadim</a:t>
            </a:r>
            <a:r>
              <a:rPr lang="en-US" sz="2000" dirty="0"/>
              <a:t> </a:t>
            </a:r>
            <a:r>
              <a:rPr lang="en-US" sz="2000" dirty="0" smtClean="0"/>
              <a:t>(acts </a:t>
            </a:r>
            <a:r>
              <a:rPr lang="en-US" sz="2000" dirty="0"/>
              <a:t>of </a:t>
            </a:r>
            <a:r>
              <a:rPr lang="en-US" sz="2000" dirty="0" smtClean="0"/>
              <a:t>lovingkindness</a:t>
            </a:r>
            <a:r>
              <a:rPr lang="en-US" sz="2000" dirty="0"/>
              <a:t>). </a:t>
            </a:r>
          </a:p>
          <a:p>
            <a:pPr>
              <a:buNone/>
            </a:pPr>
            <a:r>
              <a:rPr lang="en-US" sz="2000" b="1" u="sng" dirty="0" smtClean="0"/>
              <a:t>Reputation</a:t>
            </a:r>
            <a:endParaRPr lang="en-US" sz="2000" b="1" u="sng" dirty="0"/>
          </a:p>
          <a:p>
            <a:pPr marL="0" indent="0">
              <a:buNone/>
            </a:pPr>
            <a:r>
              <a:rPr lang="en-US" sz="2000" b="1" dirty="0" smtClean="0">
                <a:solidFill>
                  <a:schemeClr val="accent1"/>
                </a:solidFill>
              </a:rPr>
              <a:t>The </a:t>
            </a:r>
            <a:r>
              <a:rPr lang="en-US" sz="2000" b="1" dirty="0">
                <a:solidFill>
                  <a:schemeClr val="accent1"/>
                </a:solidFill>
              </a:rPr>
              <a:t>centerpiece of our community’s week is Shabbat. Our Shabbat morning service brings together individuals with wide-ranging knowledge of liturgy and practice</a:t>
            </a:r>
            <a:r>
              <a:rPr lang="en-US" sz="2000" dirty="0"/>
              <a:t>, and Shabbat </a:t>
            </a:r>
            <a:r>
              <a:rPr lang="en-US" sz="2000" dirty="0" smtClean="0"/>
              <a:t>enrichment </a:t>
            </a:r>
            <a:r>
              <a:rPr lang="en-US" sz="2000" dirty="0"/>
              <a:t>provides </a:t>
            </a:r>
            <a:r>
              <a:rPr lang="en-US" sz="2000" dirty="0" smtClean="0"/>
              <a:t>an </a:t>
            </a:r>
            <a:r>
              <a:rPr lang="en-US" sz="2000" dirty="0"/>
              <a:t>opportunity for even the smallest children to know the joys of Shabbat. </a:t>
            </a:r>
          </a:p>
          <a:p>
            <a:endParaRPr lang="en-US" sz="2000" dirty="0"/>
          </a:p>
        </p:txBody>
      </p:sp>
    </p:spTree>
    <p:extLst>
      <p:ext uri="{BB962C8B-B14F-4D97-AF65-F5344CB8AC3E}">
        <p14:creationId xmlns:p14="http://schemas.microsoft.com/office/powerpoint/2010/main" val="57843833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Goals</a:t>
            </a:r>
            <a:endParaRPr lang="en-US" dirty="0"/>
          </a:p>
        </p:txBody>
      </p:sp>
      <p:sp>
        <p:nvSpPr>
          <p:cNvPr id="4" name="Content Placeholder 3"/>
          <p:cNvSpPr>
            <a:spLocks noGrp="1"/>
          </p:cNvSpPr>
          <p:nvPr>
            <p:ph idx="1"/>
          </p:nvPr>
        </p:nvSpPr>
        <p:spPr>
          <a:xfrm>
            <a:off x="838200" y="1743172"/>
            <a:ext cx="10245918" cy="3128038"/>
          </a:xfrm>
        </p:spPr>
        <p:txBody>
          <a:bodyPr/>
          <a:lstStyle/>
          <a:p>
            <a:r>
              <a:rPr lang="en-US" sz="2400" dirty="0" smtClean="0"/>
              <a:t>Understand strengths and capacities</a:t>
            </a:r>
          </a:p>
          <a:p>
            <a:r>
              <a:rPr lang="en-US" sz="2400" dirty="0" smtClean="0"/>
              <a:t>Understand environment</a:t>
            </a:r>
          </a:p>
          <a:p>
            <a:r>
              <a:rPr lang="en-US" sz="2400" dirty="0" smtClean="0"/>
              <a:t>Connect with vital sense of purpose and your desired outcome for community</a:t>
            </a:r>
          </a:p>
          <a:p>
            <a:r>
              <a:rPr lang="en-US" sz="2400" dirty="0" smtClean="0"/>
              <a:t>Use </a:t>
            </a:r>
            <a:r>
              <a:rPr lang="en-US" sz="2400" i="1" dirty="0" smtClean="0"/>
              <a:t>Mission Builder Process</a:t>
            </a:r>
            <a:r>
              <a:rPr lang="en-US" sz="2400" dirty="0" smtClean="0"/>
              <a:t> to create first draft of mission statement</a:t>
            </a:r>
          </a:p>
          <a:p>
            <a:r>
              <a:rPr lang="en-US" sz="2400" dirty="0" smtClean="0"/>
              <a:t>Refine later</a:t>
            </a:r>
            <a:endParaRPr lang="en-US" sz="2400" dirty="0"/>
          </a:p>
        </p:txBody>
      </p:sp>
    </p:spTree>
    <p:extLst>
      <p:ext uri="{BB962C8B-B14F-4D97-AF65-F5344CB8AC3E}">
        <p14:creationId xmlns:p14="http://schemas.microsoft.com/office/powerpoint/2010/main" val="1252404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3088" y="3209459"/>
            <a:ext cx="8464825" cy="1072735"/>
          </a:xfrm>
        </p:spPr>
        <p:txBody>
          <a:bodyPr/>
          <a:lstStyle/>
          <a:p>
            <a:r>
              <a:rPr lang="en-US" dirty="0" smtClean="0"/>
              <a:t>Grounding Exercises</a:t>
            </a:r>
            <a:endParaRPr lang="en-US" dirty="0"/>
          </a:p>
        </p:txBody>
      </p:sp>
    </p:spTree>
    <p:extLst>
      <p:ext uri="{BB962C8B-B14F-4D97-AF65-F5344CB8AC3E}">
        <p14:creationId xmlns:p14="http://schemas.microsoft.com/office/powerpoint/2010/main" val="1797319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4926496" cy="1082012"/>
          </a:xfrm>
        </p:spPr>
        <p:txBody>
          <a:bodyPr/>
          <a:lstStyle/>
          <a:p>
            <a:r>
              <a:rPr lang="en-US" dirty="0" smtClean="0">
                <a:latin typeface="Adagio_Sans_Script Black" panose="00000A00000000000000" pitchFamily="50" charset="0"/>
              </a:rPr>
              <a:t>Make a Task List</a:t>
            </a:r>
            <a:br>
              <a:rPr lang="en-US" dirty="0" smtClean="0">
                <a:latin typeface="Adagio_Sans_Script Black" panose="00000A00000000000000" pitchFamily="50" charset="0"/>
              </a:rPr>
            </a:br>
            <a:r>
              <a:rPr lang="en-US" sz="2800" dirty="0" smtClean="0">
                <a:latin typeface="Adagio_Sans" panose="00000500000000000000" pitchFamily="50" charset="0"/>
              </a:rPr>
              <a:t>5 minutes</a:t>
            </a:r>
            <a:endParaRPr lang="en-US" sz="1600" dirty="0">
              <a:latin typeface="Adagio_Sans" panose="00000500000000000000" pitchFamily="50" charset="0"/>
            </a:endParaRPr>
          </a:p>
        </p:txBody>
      </p:sp>
      <p:sp>
        <p:nvSpPr>
          <p:cNvPr id="3" name="Content Placeholder 2"/>
          <p:cNvSpPr>
            <a:spLocks noGrp="1"/>
          </p:cNvSpPr>
          <p:nvPr>
            <p:ph idx="1"/>
          </p:nvPr>
        </p:nvSpPr>
        <p:spPr>
          <a:xfrm>
            <a:off x="917713" y="1690688"/>
            <a:ext cx="4559300" cy="2531690"/>
          </a:xfrm>
        </p:spPr>
        <p:txBody>
          <a:bodyPr/>
          <a:lstStyle/>
          <a:p>
            <a:pPr marL="0" indent="0">
              <a:buNone/>
            </a:pPr>
            <a:r>
              <a:rPr lang="en-US" sz="3200" dirty="0" smtClean="0"/>
              <a:t>Please list some of the tasks that would help put your mission and values into action.</a:t>
            </a:r>
            <a:endParaRPr lang="en-US" sz="3200" dirty="0"/>
          </a:p>
        </p:txBody>
      </p:sp>
      <p:pic>
        <p:nvPicPr>
          <p:cNvPr id="5" name="Content Placeholder 4"/>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5977883" y="1539378"/>
            <a:ext cx="2867025" cy="2975769"/>
          </a:xfrm>
        </p:spPr>
      </p:pic>
      <p:sp>
        <p:nvSpPr>
          <p:cNvPr id="4" name="TextBox 3"/>
          <p:cNvSpPr txBox="1"/>
          <p:nvPr/>
        </p:nvSpPr>
        <p:spPr>
          <a:xfrm>
            <a:off x="1715589" y="4515147"/>
            <a:ext cx="2124891"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000" b="1" dirty="0" smtClean="0"/>
              <a:t>These tasks help ground the mission ideas to your reality</a:t>
            </a:r>
            <a:endParaRPr lang="en-US" sz="2000" b="1" dirty="0"/>
          </a:p>
        </p:txBody>
      </p:sp>
    </p:spTree>
    <p:extLst>
      <p:ext uri="{BB962C8B-B14F-4D97-AF65-F5344CB8AC3E}">
        <p14:creationId xmlns:p14="http://schemas.microsoft.com/office/powerpoint/2010/main" val="505723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273" y="243793"/>
            <a:ext cx="8062636" cy="1143000"/>
          </a:xfrm>
        </p:spPr>
        <p:style>
          <a:lnRef idx="2">
            <a:schemeClr val="accent6"/>
          </a:lnRef>
          <a:fillRef idx="1">
            <a:schemeClr val="lt1"/>
          </a:fillRef>
          <a:effectRef idx="0">
            <a:schemeClr val="accent6"/>
          </a:effectRef>
          <a:fontRef idx="minor">
            <a:schemeClr val="dk1"/>
          </a:fontRef>
        </p:style>
        <p:txBody>
          <a:bodyPr>
            <a:normAutofit fontScale="90000"/>
          </a:bodyPr>
          <a:lstStyle/>
          <a:p>
            <a:r>
              <a:rPr lang="en-US" dirty="0" smtClean="0">
                <a:latin typeface="Adagio_Sans_Script Black" panose="00000A00000000000000" pitchFamily="50" charset="0"/>
              </a:rPr>
              <a:t>Option: Create Some PACT Goals</a:t>
            </a:r>
            <a:endParaRPr lang="en-US" dirty="0">
              <a:latin typeface="Adagio_Sans_Script Black" panose="00000A00000000000000" pitchFamily="50" charset="0"/>
            </a:endParaRPr>
          </a:p>
        </p:txBody>
      </p:sp>
      <p:pic>
        <p:nvPicPr>
          <p:cNvPr id="7" name="Content Placeholder 6"/>
          <p:cNvPicPr>
            <a:picLocks noGrp="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4677438" y="1690650"/>
            <a:ext cx="4343400" cy="3314849"/>
          </a:xfrm>
          <a:prstGeom prst="rect">
            <a:avLst/>
          </a:prstGeom>
          <a:noFill/>
          <a:ln>
            <a:noFill/>
          </a:ln>
          <a:scene3d>
            <a:camera prst="orthographicFront">
              <a:rot lat="20999999" lon="300000" rev="0"/>
            </a:camera>
            <a:lightRig rig="threePt" dir="t"/>
          </a:scene3d>
        </p:spPr>
      </p:pic>
      <p:sp>
        <p:nvSpPr>
          <p:cNvPr id="8" name="Content Placeholder 7"/>
          <p:cNvSpPr>
            <a:spLocks noGrp="1"/>
          </p:cNvSpPr>
          <p:nvPr>
            <p:ph sz="half" idx="4294967295"/>
          </p:nvPr>
        </p:nvSpPr>
        <p:spPr>
          <a:xfrm>
            <a:off x="1471239" y="1307278"/>
            <a:ext cx="3124615" cy="4813111"/>
          </a:xfrm>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pPr marL="0" indent="0">
              <a:buNone/>
            </a:pPr>
            <a:r>
              <a:rPr lang="en-US" sz="3200" b="1" dirty="0" smtClean="0">
                <a:solidFill>
                  <a:schemeClr val="accent1"/>
                </a:solidFill>
                <a:latin typeface="Adagio_Sans" panose="00000500000000000000" pitchFamily="50" charset="0"/>
              </a:rPr>
              <a:t>P</a:t>
            </a:r>
            <a:r>
              <a:rPr lang="en-US" b="1" dirty="0" smtClean="0">
                <a:solidFill>
                  <a:schemeClr val="accent1"/>
                </a:solidFill>
                <a:latin typeface="Adagio_Sans" panose="00000500000000000000" pitchFamily="50" charset="0"/>
              </a:rPr>
              <a:t>urpose</a:t>
            </a:r>
            <a:r>
              <a:rPr lang="en-US" dirty="0" smtClean="0">
                <a:latin typeface="Adagio_Sans" panose="00000500000000000000" pitchFamily="50" charset="0"/>
              </a:rPr>
              <a:t> </a:t>
            </a:r>
          </a:p>
          <a:p>
            <a:pPr marL="0" indent="0">
              <a:buNone/>
            </a:pPr>
            <a:r>
              <a:rPr lang="en-US" dirty="0" smtClean="0">
                <a:latin typeface="Adagio_Sans" panose="00000500000000000000" pitchFamily="50" charset="0"/>
              </a:rPr>
              <a:t>    Why?</a:t>
            </a:r>
          </a:p>
          <a:p>
            <a:pPr marL="0" indent="0">
              <a:buNone/>
            </a:pPr>
            <a:r>
              <a:rPr lang="en-US" sz="3200" b="1" dirty="0" smtClean="0">
                <a:solidFill>
                  <a:schemeClr val="accent1"/>
                </a:solidFill>
                <a:latin typeface="Adagio_Sans" panose="00000500000000000000" pitchFamily="50" charset="0"/>
              </a:rPr>
              <a:t>A</a:t>
            </a:r>
            <a:r>
              <a:rPr lang="en-US" b="1" dirty="0" smtClean="0">
                <a:solidFill>
                  <a:schemeClr val="accent1"/>
                </a:solidFill>
                <a:latin typeface="Adagio_Sans" panose="00000500000000000000" pitchFamily="50" charset="0"/>
              </a:rPr>
              <a:t>ction</a:t>
            </a:r>
            <a:r>
              <a:rPr lang="en-US" dirty="0" smtClean="0">
                <a:latin typeface="Adagio_Sans" panose="00000500000000000000" pitchFamily="50" charset="0"/>
              </a:rPr>
              <a:t> </a:t>
            </a:r>
          </a:p>
          <a:p>
            <a:pPr marL="0" indent="0">
              <a:buNone/>
            </a:pPr>
            <a:r>
              <a:rPr lang="en-US" dirty="0" smtClean="0">
                <a:latin typeface="Adagio_Sans" panose="00000500000000000000" pitchFamily="50" charset="0"/>
              </a:rPr>
              <a:t>    What?</a:t>
            </a:r>
          </a:p>
          <a:p>
            <a:pPr marL="0" indent="0">
              <a:buNone/>
            </a:pPr>
            <a:r>
              <a:rPr lang="en-US" sz="3200" b="1" dirty="0" smtClean="0">
                <a:solidFill>
                  <a:schemeClr val="accent1"/>
                </a:solidFill>
                <a:latin typeface="Adagio_Sans" panose="00000500000000000000" pitchFamily="50" charset="0"/>
              </a:rPr>
              <a:t>C</a:t>
            </a:r>
            <a:r>
              <a:rPr lang="en-US" b="1" dirty="0" smtClean="0">
                <a:solidFill>
                  <a:schemeClr val="accent1"/>
                </a:solidFill>
                <a:latin typeface="Adagio_Sans" panose="00000500000000000000" pitchFamily="50" charset="0"/>
              </a:rPr>
              <a:t>apacity</a:t>
            </a:r>
          </a:p>
          <a:p>
            <a:pPr marL="0" indent="0">
              <a:buNone/>
            </a:pPr>
            <a:r>
              <a:rPr lang="en-US" dirty="0" smtClean="0">
                <a:latin typeface="Adagio_Sans" panose="00000500000000000000" pitchFamily="50" charset="0"/>
              </a:rPr>
              <a:t>    Who?</a:t>
            </a:r>
          </a:p>
          <a:p>
            <a:pPr marL="0" indent="0">
              <a:buNone/>
            </a:pPr>
            <a:r>
              <a:rPr lang="en-US" dirty="0">
                <a:latin typeface="Adagio_Sans" panose="00000500000000000000" pitchFamily="50" charset="0"/>
              </a:rPr>
              <a:t> </a:t>
            </a:r>
            <a:r>
              <a:rPr lang="en-US" dirty="0" smtClean="0">
                <a:latin typeface="Adagio_Sans" panose="00000500000000000000" pitchFamily="50" charset="0"/>
              </a:rPr>
              <a:t>   How much?</a:t>
            </a:r>
          </a:p>
          <a:p>
            <a:pPr marL="0" indent="0">
              <a:buNone/>
            </a:pPr>
            <a:r>
              <a:rPr lang="en-US" dirty="0" smtClean="0">
                <a:latin typeface="Adagio_Sans" panose="00000500000000000000" pitchFamily="50" charset="0"/>
              </a:rPr>
              <a:t>    How complex?                          </a:t>
            </a:r>
          </a:p>
          <a:p>
            <a:pPr marL="0" indent="0">
              <a:buNone/>
            </a:pPr>
            <a:r>
              <a:rPr lang="en-US" sz="3500" b="1" dirty="0" smtClean="0">
                <a:solidFill>
                  <a:schemeClr val="accent1"/>
                </a:solidFill>
                <a:latin typeface="Adagio_Sans" panose="00000500000000000000" pitchFamily="50" charset="0"/>
              </a:rPr>
              <a:t>T</a:t>
            </a:r>
            <a:r>
              <a:rPr lang="en-US" b="1" dirty="0" smtClean="0">
                <a:solidFill>
                  <a:schemeClr val="accent1"/>
                </a:solidFill>
                <a:latin typeface="Adagio_Sans" panose="00000500000000000000" pitchFamily="50" charset="0"/>
              </a:rPr>
              <a:t>imeframe </a:t>
            </a:r>
          </a:p>
          <a:p>
            <a:pPr marL="0" indent="0">
              <a:buNone/>
            </a:pPr>
            <a:r>
              <a:rPr lang="en-US" dirty="0">
                <a:latin typeface="Adagio_Sans" panose="00000500000000000000" pitchFamily="50" charset="0"/>
              </a:rPr>
              <a:t> </a:t>
            </a:r>
            <a:r>
              <a:rPr lang="en-US" dirty="0" smtClean="0">
                <a:latin typeface="Adagio_Sans" panose="00000500000000000000" pitchFamily="50" charset="0"/>
              </a:rPr>
              <a:t>   When?</a:t>
            </a:r>
            <a:endParaRPr lang="en-US" dirty="0">
              <a:latin typeface="Adagio_Sans" panose="00000500000000000000" pitchFamily="50" charset="0"/>
            </a:endParaRPr>
          </a:p>
        </p:txBody>
      </p:sp>
    </p:spTree>
    <p:extLst>
      <p:ext uri="{BB962C8B-B14F-4D97-AF65-F5344CB8AC3E}">
        <p14:creationId xmlns:p14="http://schemas.microsoft.com/office/powerpoint/2010/main" val="12837787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125" y="207674"/>
            <a:ext cx="4717067" cy="1325563"/>
          </a:xfrm>
        </p:spPr>
        <p:style>
          <a:lnRef idx="1">
            <a:schemeClr val="accent6"/>
          </a:lnRef>
          <a:fillRef idx="2">
            <a:schemeClr val="accent6"/>
          </a:fillRef>
          <a:effectRef idx="1">
            <a:schemeClr val="accent6"/>
          </a:effectRef>
          <a:fontRef idx="minor">
            <a:schemeClr val="dk1"/>
          </a:fontRef>
        </p:style>
        <p:txBody>
          <a:bodyPr>
            <a:normAutofit/>
          </a:bodyPr>
          <a:lstStyle/>
          <a:p>
            <a:r>
              <a:rPr lang="en-US" b="1" dirty="0" smtClean="0">
                <a:latin typeface="Adagio_Sans_Script Black" panose="00000A00000000000000" pitchFamily="50" charset="0"/>
              </a:rPr>
              <a:t>Explain Follow Up</a:t>
            </a:r>
            <a:br>
              <a:rPr lang="en-US" b="1" dirty="0" smtClean="0">
                <a:latin typeface="Adagio_Sans_Script Black" panose="00000A00000000000000" pitchFamily="50" charset="0"/>
              </a:rPr>
            </a:br>
            <a:r>
              <a:rPr lang="en-US" sz="3100" dirty="0" smtClean="0">
                <a:latin typeface="Adagio_Sans" panose="00000500000000000000" pitchFamily="50" charset="0"/>
              </a:rPr>
              <a:t>5 </a:t>
            </a:r>
            <a:r>
              <a:rPr lang="en-US" sz="3100" dirty="0">
                <a:latin typeface="Adagio_Sans" panose="00000500000000000000" pitchFamily="50" charset="0"/>
              </a:rPr>
              <a:t>minutes</a:t>
            </a:r>
            <a:endParaRPr lang="en-US" dirty="0">
              <a:latin typeface="Adagio_Sans" panose="00000500000000000000" pitchFamily="50" charset="0"/>
            </a:endParaRPr>
          </a:p>
        </p:txBody>
      </p:sp>
      <p:sp>
        <p:nvSpPr>
          <p:cNvPr id="3" name="Content Placeholder 2"/>
          <p:cNvSpPr>
            <a:spLocks noGrp="1"/>
          </p:cNvSpPr>
          <p:nvPr>
            <p:ph sz="half" idx="1"/>
          </p:nvPr>
        </p:nvSpPr>
        <p:spPr>
          <a:xfrm>
            <a:off x="857234" y="1792729"/>
            <a:ext cx="4935682" cy="2902839"/>
          </a:xfrm>
        </p:spPr>
        <p:txBody>
          <a:bodyPr>
            <a:normAutofit/>
          </a:bodyPr>
          <a:lstStyle/>
          <a:p>
            <a:r>
              <a:rPr lang="en-US" b="1" dirty="0" smtClean="0">
                <a:solidFill>
                  <a:schemeClr val="tx1"/>
                </a:solidFill>
              </a:rPr>
              <a:t>Facilitator types </a:t>
            </a:r>
            <a:r>
              <a:rPr lang="en-US" b="1" dirty="0">
                <a:solidFill>
                  <a:schemeClr val="tx1"/>
                </a:solidFill>
              </a:rPr>
              <a:t>up all sheets and </a:t>
            </a:r>
            <a:r>
              <a:rPr lang="en-US" b="1" dirty="0" smtClean="0">
                <a:solidFill>
                  <a:schemeClr val="tx1"/>
                </a:solidFill>
              </a:rPr>
              <a:t>distributes. This is Mission 1.0</a:t>
            </a:r>
            <a:endParaRPr lang="en-US" b="1" dirty="0">
              <a:solidFill>
                <a:schemeClr val="tx1"/>
              </a:solidFill>
            </a:endParaRPr>
          </a:p>
          <a:p>
            <a:r>
              <a:rPr lang="en-US" b="1" dirty="0" smtClean="0">
                <a:solidFill>
                  <a:schemeClr val="tx1"/>
                </a:solidFill>
              </a:rPr>
              <a:t>Committee or Team for each focus area will follow up on task work</a:t>
            </a:r>
          </a:p>
          <a:p>
            <a:r>
              <a:rPr lang="en-US" b="1" dirty="0" smtClean="0">
                <a:solidFill>
                  <a:schemeClr val="tx1"/>
                </a:solidFill>
              </a:rPr>
              <a:t>Create PACT goals to </a:t>
            </a:r>
            <a:r>
              <a:rPr lang="en-US" b="1" dirty="0">
                <a:solidFill>
                  <a:schemeClr val="tx1"/>
                </a:solidFill>
              </a:rPr>
              <a:t>make mission a </a:t>
            </a:r>
            <a:r>
              <a:rPr lang="en-US" b="1" dirty="0" smtClean="0">
                <a:solidFill>
                  <a:schemeClr val="tx1"/>
                </a:solidFill>
              </a:rPr>
              <a:t>reality in their areas.</a:t>
            </a:r>
            <a:endParaRPr lang="en-US" b="1" dirty="0">
              <a:solidFill>
                <a:schemeClr val="tx1"/>
              </a:solidFill>
            </a:endParaRPr>
          </a:p>
          <a:p>
            <a:endParaRPr lang="en-US" b="1" dirty="0" smtClean="0">
              <a:solidFill>
                <a:schemeClr val="tx1"/>
              </a:solidFill>
            </a:endParaRPr>
          </a:p>
          <a:p>
            <a:endParaRPr lang="en-US" b="1" dirty="0" smtClean="0">
              <a:solidFill>
                <a:schemeClr val="tx1"/>
              </a:solidFill>
            </a:endParaRPr>
          </a:p>
        </p:txBody>
      </p:sp>
      <p:pic>
        <p:nvPicPr>
          <p:cNvPr id="8194" name="Picture 2" descr="\\uscjfs\users$\leventhal\My Documents\My Pictures\follow Up.bmp"/>
          <p:cNvPicPr>
            <a:picLocks noGrp="1" noChangeAspect="1" noChangeArrowheads="1"/>
          </p:cNvPicPr>
          <p:nvPr>
            <p:ph sz="half" idx="4294967295"/>
          </p:nvPr>
        </p:nvPicPr>
        <p:blipFill>
          <a:blip r:embed="rId2" cstate="print"/>
          <a:srcRect/>
          <a:stretch>
            <a:fillRect/>
          </a:stretch>
        </p:blipFill>
        <p:spPr bwMode="auto">
          <a:xfrm>
            <a:off x="6077189" y="1392643"/>
            <a:ext cx="3124200" cy="3167753"/>
          </a:xfrm>
          <a:prstGeom prst="rect">
            <a:avLst/>
          </a:prstGeom>
          <a:noFill/>
        </p:spPr>
      </p:pic>
      <p:sp>
        <p:nvSpPr>
          <p:cNvPr id="5" name="TextBox 4"/>
          <p:cNvSpPr txBox="1"/>
          <p:nvPr/>
        </p:nvSpPr>
        <p:spPr>
          <a:xfrm>
            <a:off x="6173930" y="4660110"/>
            <a:ext cx="28194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Consider studying a text on one of your key vision categories each month.</a:t>
            </a:r>
          </a:p>
        </p:txBody>
      </p:sp>
    </p:spTree>
    <p:extLst>
      <p:ext uri="{BB962C8B-B14F-4D97-AF65-F5344CB8AC3E}">
        <p14:creationId xmlns:p14="http://schemas.microsoft.com/office/powerpoint/2010/main" val="3680595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8186" y="3005594"/>
            <a:ext cx="10994085" cy="850790"/>
          </a:xfrm>
        </p:spPr>
        <p:txBody>
          <a:bodyPr/>
          <a:lstStyle/>
          <a:p>
            <a:pPr lvl="0"/>
            <a:r>
              <a:rPr lang="en-US" sz="4800" dirty="0" smtClean="0"/>
              <a:t>Pre-Work: </a:t>
            </a:r>
            <a:r>
              <a:rPr lang="en-US" sz="4800" dirty="0"/>
              <a:t>Data </a:t>
            </a:r>
            <a:r>
              <a:rPr lang="en-US" sz="4800" dirty="0" smtClean="0"/>
              <a:t>Gathering</a:t>
            </a:r>
            <a:endParaRPr lang="en-US" dirty="0">
              <a:solidFill>
                <a:schemeClr val="tx1"/>
              </a:solidFill>
            </a:endParaRPr>
          </a:p>
        </p:txBody>
      </p:sp>
      <p:sp>
        <p:nvSpPr>
          <p:cNvPr id="3" name="Rectangle 2"/>
          <p:cNvSpPr/>
          <p:nvPr/>
        </p:nvSpPr>
        <p:spPr>
          <a:xfrm>
            <a:off x="718185" y="3856384"/>
            <a:ext cx="7296729" cy="1200329"/>
          </a:xfrm>
          <a:prstGeom prst="rect">
            <a:avLst/>
          </a:prstGeom>
        </p:spPr>
        <p:txBody>
          <a:bodyPr wrap="square">
            <a:spAutoFit/>
          </a:bodyPr>
          <a:lstStyle/>
          <a:p>
            <a:r>
              <a:rPr lang="en-US" sz="3600" dirty="0">
                <a:solidFill>
                  <a:schemeClr val="bg1"/>
                </a:solidFill>
              </a:rPr>
              <a:t>Fact Book Exercise</a:t>
            </a:r>
            <a:br>
              <a:rPr lang="en-US" sz="3600" dirty="0">
                <a:solidFill>
                  <a:schemeClr val="bg1"/>
                </a:solidFill>
              </a:rPr>
            </a:br>
            <a:r>
              <a:rPr lang="en-US" sz="3600" dirty="0" smtClean="0">
                <a:solidFill>
                  <a:schemeClr val="bg1"/>
                </a:solidFill>
              </a:rPr>
              <a:t>Thriving Congregations Assessment</a:t>
            </a:r>
            <a:endParaRPr lang="en-US" sz="3600" dirty="0">
              <a:solidFill>
                <a:schemeClr val="bg1"/>
              </a:solidFill>
            </a:endParaRPr>
          </a:p>
        </p:txBody>
      </p:sp>
    </p:spTree>
    <p:extLst>
      <p:ext uri="{BB962C8B-B14F-4D97-AF65-F5344CB8AC3E}">
        <p14:creationId xmlns:p14="http://schemas.microsoft.com/office/powerpoint/2010/main" val="1428497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352" y="72325"/>
            <a:ext cx="7850692" cy="1401762"/>
          </a:xfrm>
        </p:spPr>
        <p:style>
          <a:lnRef idx="2">
            <a:schemeClr val="accent6"/>
          </a:lnRef>
          <a:fillRef idx="1">
            <a:schemeClr val="lt1"/>
          </a:fillRef>
          <a:effectRef idx="0">
            <a:schemeClr val="accent6"/>
          </a:effectRef>
          <a:fontRef idx="minor">
            <a:schemeClr val="dk1"/>
          </a:fontRef>
        </p:style>
        <p:txBody>
          <a:bodyPr>
            <a:noAutofit/>
          </a:bodyPr>
          <a:lstStyle/>
          <a:p>
            <a:r>
              <a:rPr lang="en-US" sz="3600" b="1" dirty="0" smtClean="0">
                <a:latin typeface="Adagio_Sans_Script Black" panose="00000A00000000000000" pitchFamily="50" charset="0"/>
              </a:rPr>
              <a:t>Building a </a:t>
            </a:r>
            <a:r>
              <a:rPr lang="en-US" sz="3600" b="1" dirty="0" smtClean="0">
                <a:solidFill>
                  <a:schemeClr val="accent1"/>
                </a:solidFill>
                <a:effectLst>
                  <a:outerShdw blurRad="38100" dist="38100" dir="2700000" algn="tl">
                    <a:srgbClr val="000000">
                      <a:alpha val="43137"/>
                    </a:srgbClr>
                  </a:outerShdw>
                </a:effectLst>
                <a:latin typeface="Adagio_Sans_Script Black" panose="00000A00000000000000" pitchFamily="50" charset="0"/>
              </a:rPr>
              <a:t>Fact Book</a:t>
            </a:r>
            <a:r>
              <a:rPr lang="en-US" sz="3600" b="1" dirty="0" smtClean="0">
                <a:latin typeface="Adagio_Sans_Script Black" panose="00000A00000000000000" pitchFamily="50" charset="0"/>
              </a:rPr>
              <a:t>: </a:t>
            </a:r>
            <a:r>
              <a:rPr lang="en-US" sz="3600" dirty="0">
                <a:latin typeface="Adagio_Sans_Script Black" panose="00000A00000000000000" pitchFamily="50" charset="0"/>
              </a:rPr>
              <a:t/>
            </a:r>
            <a:br>
              <a:rPr lang="en-US" sz="3600" dirty="0">
                <a:latin typeface="Adagio_Sans_Script Black" panose="00000A00000000000000" pitchFamily="50" charset="0"/>
              </a:rPr>
            </a:br>
            <a:r>
              <a:rPr lang="en-US" sz="2400" dirty="0">
                <a:latin typeface="Adagio_Sans" panose="00000500000000000000" pitchFamily="50" charset="0"/>
              </a:rPr>
              <a:t>What do we need to know? What can we get?</a:t>
            </a:r>
          </a:p>
        </p:txBody>
      </p:sp>
      <p:sp>
        <p:nvSpPr>
          <p:cNvPr id="3" name="Content Placeholder 2"/>
          <p:cNvSpPr>
            <a:spLocks noGrp="1"/>
          </p:cNvSpPr>
          <p:nvPr>
            <p:ph idx="1"/>
          </p:nvPr>
        </p:nvSpPr>
        <p:spPr>
          <a:xfrm>
            <a:off x="454108" y="1309658"/>
            <a:ext cx="4268894" cy="4755581"/>
          </a:xfrm>
        </p:spPr>
        <p:txBody>
          <a:bodyPr>
            <a:normAutofit fontScale="47500" lnSpcReduction="20000"/>
          </a:bodyPr>
          <a:lstStyle/>
          <a:p>
            <a:pPr marL="0" indent="0">
              <a:buNone/>
            </a:pPr>
            <a:r>
              <a:rPr lang="en-US" sz="3400" b="1" dirty="0" smtClean="0">
                <a:latin typeface="Adagio_Sans" panose="00000500000000000000" pitchFamily="50" charset="0"/>
              </a:rPr>
              <a:t>Internal Scan</a:t>
            </a:r>
          </a:p>
          <a:p>
            <a:pPr lvl="1"/>
            <a:r>
              <a:rPr lang="en-US" sz="3400" dirty="0" smtClean="0">
                <a:latin typeface="Adagio_Sans" panose="00000500000000000000" pitchFamily="50" charset="0"/>
              </a:rPr>
              <a:t>Attendance</a:t>
            </a:r>
          </a:p>
          <a:p>
            <a:pPr lvl="1"/>
            <a:r>
              <a:rPr lang="en-US" sz="3400" dirty="0" smtClean="0">
                <a:latin typeface="Adagio_Sans" panose="00000500000000000000" pitchFamily="50" charset="0"/>
              </a:rPr>
              <a:t>Membership by age, years as members</a:t>
            </a:r>
          </a:p>
          <a:p>
            <a:pPr lvl="1"/>
            <a:r>
              <a:rPr lang="en-US" sz="3400" dirty="0" smtClean="0">
                <a:latin typeface="Adagio_Sans" panose="00000500000000000000" pitchFamily="50" charset="0"/>
              </a:rPr>
              <a:t>Enrollment in schools</a:t>
            </a:r>
          </a:p>
          <a:p>
            <a:pPr lvl="1"/>
            <a:r>
              <a:rPr lang="en-US" sz="3400" dirty="0" smtClean="0">
                <a:latin typeface="Adagio_Sans" panose="00000500000000000000" pitchFamily="50" charset="0"/>
              </a:rPr>
              <a:t>Attendance at programs and services</a:t>
            </a:r>
          </a:p>
          <a:p>
            <a:pPr lvl="1"/>
            <a:r>
              <a:rPr lang="en-US" sz="3400" dirty="0" smtClean="0">
                <a:latin typeface="Adagio_Sans" panose="00000500000000000000" pitchFamily="50" charset="0"/>
              </a:rPr>
              <a:t>Satisfaction</a:t>
            </a:r>
          </a:p>
          <a:p>
            <a:pPr lvl="1"/>
            <a:r>
              <a:rPr lang="en-US" sz="3400" dirty="0" smtClean="0">
                <a:latin typeface="Adagio_Sans" panose="00000500000000000000" pitchFamily="50" charset="0"/>
              </a:rPr>
              <a:t>Parlor meetings- surveys</a:t>
            </a:r>
          </a:p>
          <a:p>
            <a:pPr lvl="1"/>
            <a:r>
              <a:rPr lang="en-US" sz="3400" dirty="0" smtClean="0">
                <a:latin typeface="Adagio_Sans" panose="00000500000000000000" pitchFamily="50" charset="0"/>
              </a:rPr>
              <a:t>Fundraising by event</a:t>
            </a:r>
          </a:p>
          <a:p>
            <a:pPr marL="0" indent="0">
              <a:buNone/>
            </a:pPr>
            <a:r>
              <a:rPr lang="en-US" sz="3400" b="1" dirty="0" smtClean="0">
                <a:latin typeface="Adagio_Sans" panose="00000500000000000000" pitchFamily="50" charset="0"/>
              </a:rPr>
              <a:t>External Scan</a:t>
            </a:r>
          </a:p>
          <a:p>
            <a:pPr lvl="1"/>
            <a:r>
              <a:rPr lang="en-US" sz="3400" dirty="0" smtClean="0">
                <a:latin typeface="Adagio_Sans" panose="00000500000000000000" pitchFamily="50" charset="0"/>
              </a:rPr>
              <a:t>Demographics trends</a:t>
            </a:r>
          </a:p>
          <a:p>
            <a:pPr lvl="1"/>
            <a:r>
              <a:rPr lang="en-US" sz="3400" dirty="0" smtClean="0">
                <a:latin typeface="Adagio_Sans" panose="00000500000000000000" pitchFamily="50" charset="0"/>
              </a:rPr>
              <a:t>Competition</a:t>
            </a:r>
          </a:p>
          <a:p>
            <a:pPr lvl="1"/>
            <a:r>
              <a:rPr lang="en-US" sz="3400" dirty="0" smtClean="0">
                <a:latin typeface="Adagio_Sans" panose="00000500000000000000" pitchFamily="50" charset="0"/>
              </a:rPr>
              <a:t>Economics of area</a:t>
            </a:r>
          </a:p>
          <a:p>
            <a:pPr lvl="1"/>
            <a:r>
              <a:rPr lang="en-US" sz="3400" dirty="0" smtClean="0">
                <a:latin typeface="Adagio_Sans" panose="00000500000000000000" pitchFamily="50" charset="0"/>
              </a:rPr>
              <a:t>Lifestyle of community</a:t>
            </a:r>
          </a:p>
          <a:p>
            <a:pPr lvl="1"/>
            <a:r>
              <a:rPr lang="en-US" sz="3400" dirty="0" smtClean="0">
                <a:latin typeface="Adagio_Sans" panose="00000500000000000000" pitchFamily="50" charset="0"/>
              </a:rPr>
              <a:t>Competitive substitutes</a:t>
            </a:r>
          </a:p>
          <a:p>
            <a:pPr lvl="1"/>
            <a:r>
              <a:rPr lang="en-US" sz="3400" dirty="0" smtClean="0">
                <a:latin typeface="Adagio_Sans" panose="00000500000000000000" pitchFamily="50" charset="0"/>
              </a:rPr>
              <a:t>Schools</a:t>
            </a:r>
            <a:endParaRPr lang="en-US" sz="3400" dirty="0">
              <a:latin typeface="Adagio_Sans" panose="00000500000000000000" pitchFamily="50"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F9B8A8-39BD-4E00-B85C-0328ABE20528}" type="slidenum">
              <a:rPr kumimoji="0" lang="en-US" sz="1200" b="0" i="0" u="none" strike="noStrike" kern="1200" cap="none" spc="0" normalizeH="0" baseline="0" noProof="0" smtClean="0">
                <a:ln>
                  <a:noFill/>
                </a:ln>
                <a:solidFill>
                  <a:srgbClr val="3C3C47"/>
                </a:solidFill>
                <a:effectLst/>
                <a:uLnTx/>
                <a:uFillTx/>
                <a:latin typeface="Adagio_Sans"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3C3C47"/>
              </a:solidFill>
              <a:effectLst/>
              <a:uLnTx/>
              <a:uFillTx/>
              <a:latin typeface="Adagio_Sans" charset="0"/>
            </a:endParaRPr>
          </a:p>
        </p:txBody>
      </p:sp>
      <p:sp>
        <p:nvSpPr>
          <p:cNvPr id="5" name="Rectangular Callout 4"/>
          <p:cNvSpPr/>
          <p:nvPr/>
        </p:nvSpPr>
        <p:spPr>
          <a:xfrm>
            <a:off x="5052444" y="4266875"/>
            <a:ext cx="2514600" cy="1553625"/>
          </a:xfrm>
          <a:prstGeom prst="wedgeRectCallout">
            <a:avLst>
              <a:gd name="adj1" fmla="val -48275"/>
              <a:gd name="adj2" fmla="val 210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Studies, articles, interviews  about outside community,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Jewish trends, other kehillot</a:t>
            </a:r>
          </a:p>
        </p:txBody>
      </p:sp>
      <p:sp>
        <p:nvSpPr>
          <p:cNvPr id="6" name="TextBox 5"/>
          <p:cNvSpPr txBox="1"/>
          <p:nvPr/>
        </p:nvSpPr>
        <p:spPr>
          <a:xfrm>
            <a:off x="5052444" y="2260898"/>
            <a:ext cx="2514600" cy="923330"/>
          </a:xfrm>
          <a:prstGeom prst="rect">
            <a:avLst/>
          </a:prstGeom>
          <a:solidFill>
            <a:srgbClr val="92D050"/>
          </a:solidFill>
          <a:ln>
            <a:solidFill>
              <a:srgbClr val="FFC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Calibri" panose="020F0502020204030204"/>
                <a:ea typeface="+mn-ea"/>
                <a:cs typeface="+mn-cs"/>
              </a:rPr>
              <a:t>You may </a:t>
            </a: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take this info from </a:t>
            </a:r>
            <a:r>
              <a:rPr kumimoji="0" lang="en-US" sz="1800" b="0" i="0" u="none" strike="noStrike" kern="1200" cap="none" spc="0" normalizeH="0" baseline="0" noProof="0" dirty="0" smtClean="0">
                <a:ln>
                  <a:noFill/>
                </a:ln>
                <a:solidFill>
                  <a:srgbClr val="FFFFFF"/>
                </a:solidFill>
                <a:effectLst/>
                <a:uLnTx/>
                <a:uFillTx/>
                <a:latin typeface="Calibri" panose="020F0502020204030204"/>
                <a:ea typeface="+mn-ea"/>
                <a:cs typeface="+mn-cs"/>
              </a:rPr>
              <a:t>a </a:t>
            </a: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placement application </a:t>
            </a:r>
          </a:p>
        </p:txBody>
      </p:sp>
      <p:sp>
        <p:nvSpPr>
          <p:cNvPr id="8" name="TextBox 7"/>
          <p:cNvSpPr txBox="1"/>
          <p:nvPr/>
        </p:nvSpPr>
        <p:spPr>
          <a:xfrm>
            <a:off x="9416117" y="5878526"/>
            <a:ext cx="2541515"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C3C47"/>
                </a:solidFill>
                <a:effectLst/>
                <a:uLnTx/>
                <a:uFillTx/>
                <a:latin typeface="Calibri" panose="020F0502020204030204"/>
                <a:ea typeface="+mn-ea"/>
                <a:cs typeface="+mn-cs"/>
              </a:rPr>
              <a:t>Contact your KRM for </a:t>
            </a:r>
            <a:endParaRPr kumimoji="0" lang="en-US" sz="2000" b="1" i="0" u="none" strike="noStrike" kern="1200" cap="none" spc="0" normalizeH="0" baseline="0" noProof="0" dirty="0" smtClean="0">
              <a:ln>
                <a:noFill/>
              </a:ln>
              <a:solidFill>
                <a:srgbClr val="3C3C4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3C3C47"/>
                </a:solidFill>
                <a:effectLst/>
                <a:uLnTx/>
                <a:uFillTx/>
                <a:latin typeface="Calibri" panose="020F0502020204030204"/>
                <a:ea typeface="+mn-ea"/>
                <a:cs typeface="+mn-cs"/>
              </a:rPr>
              <a:t>the </a:t>
            </a:r>
            <a:r>
              <a:rPr kumimoji="0" lang="en-US" sz="2000" b="1" i="0" u="none" strike="noStrike" kern="1200" cap="none" spc="0" normalizeH="0" baseline="0" noProof="0" dirty="0">
                <a:ln>
                  <a:noFill/>
                </a:ln>
                <a:solidFill>
                  <a:srgbClr val="3C3C47"/>
                </a:solidFill>
                <a:effectLst/>
                <a:uLnTx/>
                <a:uFillTx/>
                <a:latin typeface="Calibri" panose="020F0502020204030204"/>
                <a:ea typeface="+mn-ea"/>
                <a:cs typeface="+mn-cs"/>
              </a:rPr>
              <a:t>SSP Fact </a:t>
            </a:r>
            <a:r>
              <a:rPr kumimoji="0" lang="en-US" sz="2000" b="1" i="0" u="none" strike="noStrike" kern="1200" cap="none" spc="0" normalizeH="0" baseline="0" noProof="0" dirty="0" smtClean="0">
                <a:ln>
                  <a:noFill/>
                </a:ln>
                <a:solidFill>
                  <a:srgbClr val="3C3C47"/>
                </a:solidFill>
                <a:effectLst/>
                <a:uLnTx/>
                <a:uFillTx/>
                <a:latin typeface="Calibri" panose="020F0502020204030204"/>
                <a:ea typeface="+mn-ea"/>
                <a:cs typeface="+mn-cs"/>
              </a:rPr>
              <a:t>Book</a:t>
            </a:r>
            <a:endParaRPr kumimoji="0" lang="en-US" sz="2000" b="1" i="0" u="none" strike="noStrike" kern="1200" cap="none" spc="0" normalizeH="0" baseline="0" noProof="0" dirty="0">
              <a:ln>
                <a:noFill/>
              </a:ln>
              <a:solidFill>
                <a:srgbClr val="3C3C47"/>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8716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447" y="294174"/>
            <a:ext cx="7966444" cy="1417638"/>
          </a:xfrm>
        </p:spPr>
        <p:style>
          <a:lnRef idx="1">
            <a:schemeClr val="accent6"/>
          </a:lnRef>
          <a:fillRef idx="2">
            <a:schemeClr val="accent6"/>
          </a:fillRef>
          <a:effectRef idx="1">
            <a:schemeClr val="accent6"/>
          </a:effectRef>
          <a:fontRef idx="minor">
            <a:schemeClr val="dk1"/>
          </a:fontRef>
        </p:style>
        <p:txBody>
          <a:bodyPr>
            <a:normAutofit/>
          </a:bodyPr>
          <a:lstStyle/>
          <a:p>
            <a:r>
              <a:rPr lang="en-US" sz="3600" dirty="0" smtClean="0">
                <a:latin typeface="Adagio_Sans_Script Black" panose="00000A00000000000000" pitchFamily="50" charset="0"/>
              </a:rPr>
              <a:t>Thriving Congregation Assessment</a:t>
            </a:r>
            <a:br>
              <a:rPr lang="en-US" sz="3600" dirty="0" smtClean="0">
                <a:latin typeface="Adagio_Sans_Script Black" panose="00000A00000000000000" pitchFamily="50" charset="0"/>
              </a:rPr>
            </a:br>
            <a:r>
              <a:rPr lang="en-US" sz="2800" dirty="0">
                <a:latin typeface="Adagio_Sans" panose="00000500000000000000" pitchFamily="50" charset="0"/>
              </a:rPr>
              <a:t>Have SC and Board </a:t>
            </a:r>
            <a:r>
              <a:rPr lang="en-US" sz="2800" dirty="0" smtClean="0">
                <a:latin typeface="Adagio_Sans" panose="00000500000000000000" pitchFamily="50" charset="0"/>
              </a:rPr>
              <a:t>Complete</a:t>
            </a:r>
            <a:endParaRPr lang="en-US" sz="2800" dirty="0">
              <a:latin typeface="Adagio_Sans" panose="00000500000000000000" pitchFamily="50" charset="0"/>
            </a:endParaRPr>
          </a:p>
        </p:txBody>
      </p:sp>
      <p:sp>
        <p:nvSpPr>
          <p:cNvPr id="4" name="Content Placeholder 3"/>
          <p:cNvSpPr>
            <a:spLocks noGrp="1"/>
          </p:cNvSpPr>
          <p:nvPr>
            <p:ph sz="half" idx="1"/>
          </p:nvPr>
        </p:nvSpPr>
        <p:spPr>
          <a:xfrm>
            <a:off x="987294" y="1837327"/>
            <a:ext cx="4559300" cy="3473400"/>
          </a:xfrm>
        </p:spPr>
        <p:txBody>
          <a:bodyPr>
            <a:normAutofit/>
          </a:bodyPr>
          <a:lstStyle/>
          <a:p>
            <a:pPr marL="0" indent="0">
              <a:buNone/>
            </a:pPr>
            <a:r>
              <a:rPr lang="en-US" sz="2400" dirty="0" smtClean="0">
                <a:solidFill>
                  <a:schemeClr val="accent2"/>
                </a:solidFill>
              </a:rPr>
              <a:t>Debrief Process</a:t>
            </a:r>
            <a:endParaRPr lang="en-US" sz="2400" dirty="0">
              <a:solidFill>
                <a:schemeClr val="accent2"/>
              </a:solidFill>
            </a:endParaRPr>
          </a:p>
          <a:p>
            <a:r>
              <a:rPr lang="en-US" sz="2400" dirty="0" smtClean="0"/>
              <a:t>Mark significant areas of strength with </a:t>
            </a:r>
            <a:r>
              <a:rPr lang="en-US" sz="2400" dirty="0" smtClean="0">
                <a:solidFill>
                  <a:srgbClr val="00B050"/>
                </a:solidFill>
              </a:rPr>
              <a:t>check mark</a:t>
            </a:r>
            <a:endParaRPr lang="en-US" sz="2400" dirty="0"/>
          </a:p>
          <a:p>
            <a:r>
              <a:rPr lang="en-US" sz="2400" dirty="0" smtClean="0"/>
              <a:t>Mark significant areas of concern with a </a:t>
            </a:r>
            <a:r>
              <a:rPr lang="en-US" sz="2400" dirty="0" smtClean="0">
                <a:solidFill>
                  <a:srgbClr val="C00000"/>
                </a:solidFill>
              </a:rPr>
              <a:t>question mark-</a:t>
            </a:r>
            <a:r>
              <a:rPr lang="en-US" sz="2400" dirty="0" smtClean="0"/>
              <a:t> these deserve further study in SSP</a:t>
            </a:r>
            <a:endParaRPr lang="en-US" sz="2400" dirty="0"/>
          </a:p>
        </p:txBody>
      </p:sp>
      <p:pic>
        <p:nvPicPr>
          <p:cNvPr id="3" name="Picture 2" descr="take &lt;strong&gt;survey&lt;/strong&gt; icon | SalFalko | Flick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6594" y="2088358"/>
            <a:ext cx="4228778" cy="2591163"/>
          </a:xfrm>
          <a:prstGeom prst="rect">
            <a:avLst/>
          </a:prstGeom>
        </p:spPr>
      </p:pic>
    </p:spTree>
    <p:extLst>
      <p:ext uri="{BB962C8B-B14F-4D97-AF65-F5344CB8AC3E}">
        <p14:creationId xmlns:p14="http://schemas.microsoft.com/office/powerpoint/2010/main" val="1652455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4379" y="3252083"/>
            <a:ext cx="10116227" cy="1760508"/>
          </a:xfrm>
        </p:spPr>
        <p:txBody>
          <a:bodyPr/>
          <a:lstStyle/>
          <a:p>
            <a:pPr lvl="0"/>
            <a:r>
              <a:rPr lang="en-US" sz="5400" dirty="0" smtClean="0"/>
              <a:t>Mission Statements</a:t>
            </a:r>
            <a:r>
              <a:rPr lang="en-US" sz="5400" dirty="0" smtClean="0">
                <a:solidFill>
                  <a:schemeClr val="tx1"/>
                </a:solidFill>
              </a:rPr>
              <a:t> </a:t>
            </a:r>
            <a:br>
              <a:rPr lang="en-US" sz="5400" dirty="0" smtClean="0">
                <a:solidFill>
                  <a:schemeClr val="tx1"/>
                </a:solidFill>
              </a:rPr>
            </a:br>
            <a:r>
              <a:rPr lang="en-US" sz="4000" dirty="0" smtClean="0"/>
              <a:t>Shared Purpose</a:t>
            </a:r>
            <a:endParaRPr lang="en-US" sz="4000" dirty="0"/>
          </a:p>
        </p:txBody>
      </p:sp>
    </p:spTree>
    <p:extLst>
      <p:ext uri="{BB962C8B-B14F-4D97-AF65-F5344CB8AC3E}">
        <p14:creationId xmlns:p14="http://schemas.microsoft.com/office/powerpoint/2010/main" val="1383156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057" y="452688"/>
            <a:ext cx="5628399" cy="828675"/>
          </a:xfrm>
        </p:spPr>
        <p:style>
          <a:lnRef idx="1">
            <a:schemeClr val="accent6"/>
          </a:lnRef>
          <a:fillRef idx="2">
            <a:schemeClr val="accent6"/>
          </a:fillRef>
          <a:effectRef idx="1">
            <a:schemeClr val="accent6"/>
          </a:effectRef>
          <a:fontRef idx="minor">
            <a:schemeClr val="dk1"/>
          </a:fontRef>
        </p:style>
        <p:txBody>
          <a:bodyPr/>
          <a:lstStyle/>
          <a:p>
            <a:r>
              <a:rPr lang="en-US" sz="4800" b="1" dirty="0" smtClean="0">
                <a:solidFill>
                  <a:schemeClr val="tx1"/>
                </a:solidFill>
                <a:latin typeface="Adagio_Sans_Script Black" panose="00000A00000000000000" pitchFamily="50" charset="0"/>
              </a:rPr>
              <a:t>Mission vs. Vision</a:t>
            </a:r>
            <a:endParaRPr lang="en-US" sz="4800" b="1" dirty="0">
              <a:solidFill>
                <a:schemeClr val="tx1"/>
              </a:solidFill>
              <a:latin typeface="Adagio_Sans_Script Black" panose="00000A00000000000000" pitchFamily="50" charset="0"/>
            </a:endParaRPr>
          </a:p>
        </p:txBody>
      </p:sp>
      <p:sp>
        <p:nvSpPr>
          <p:cNvPr id="3" name="Content Placeholder 2"/>
          <p:cNvSpPr>
            <a:spLocks noGrp="1"/>
          </p:cNvSpPr>
          <p:nvPr>
            <p:ph sz="half" idx="1"/>
          </p:nvPr>
        </p:nvSpPr>
        <p:spPr>
          <a:xfrm>
            <a:off x="951057" y="1413592"/>
            <a:ext cx="4754418" cy="3765968"/>
          </a:xfrm>
          <a:solidFill>
            <a:schemeClr val="accent6">
              <a:lumMod val="20000"/>
              <a:lumOff val="80000"/>
            </a:schemeClr>
          </a:solidFill>
          <a:ln>
            <a:solidFill>
              <a:schemeClr val="bg2">
                <a:lumMod val="75000"/>
              </a:schemeClr>
            </a:solidFill>
          </a:ln>
        </p:spPr>
        <p:txBody>
          <a:bodyPr>
            <a:normAutofit lnSpcReduction="10000"/>
          </a:bodyPr>
          <a:lstStyle/>
          <a:p>
            <a:pPr algn="ctr">
              <a:buNone/>
            </a:pPr>
            <a:r>
              <a:rPr lang="en-US" sz="2400" b="1" dirty="0" smtClean="0">
                <a:solidFill>
                  <a:schemeClr val="accent1"/>
                </a:solidFill>
              </a:rPr>
              <a:t>Mission</a:t>
            </a:r>
          </a:p>
          <a:p>
            <a:pPr>
              <a:lnSpc>
                <a:spcPct val="100000"/>
              </a:lnSpc>
            </a:pPr>
            <a:r>
              <a:rPr lang="en-US" sz="2400" dirty="0" smtClean="0"/>
              <a:t>Explains what an organization does to the community.</a:t>
            </a:r>
          </a:p>
          <a:p>
            <a:pPr>
              <a:lnSpc>
                <a:spcPct val="100000"/>
              </a:lnSpc>
            </a:pPr>
            <a:r>
              <a:rPr lang="en-US" sz="2400" dirty="0" smtClean="0"/>
              <a:t>Explains the </a:t>
            </a:r>
            <a:r>
              <a:rPr lang="en-US" sz="2400" b="1" dirty="0" smtClean="0">
                <a:solidFill>
                  <a:schemeClr val="accent2"/>
                </a:solidFill>
              </a:rPr>
              <a:t>desired outcome </a:t>
            </a:r>
            <a:r>
              <a:rPr lang="en-US" sz="2400" dirty="0" smtClean="0"/>
              <a:t>of organizations efforts.</a:t>
            </a:r>
          </a:p>
          <a:p>
            <a:pPr>
              <a:lnSpc>
                <a:spcPct val="100000"/>
              </a:lnSpc>
            </a:pPr>
            <a:r>
              <a:rPr lang="en-US" sz="2400" dirty="0" smtClean="0"/>
              <a:t>Important for communications</a:t>
            </a:r>
          </a:p>
          <a:p>
            <a:pPr>
              <a:lnSpc>
                <a:spcPct val="100000"/>
              </a:lnSpc>
            </a:pPr>
            <a:r>
              <a:rPr lang="en-US" sz="2400" dirty="0" smtClean="0"/>
              <a:t>Short hand message of purpose</a:t>
            </a:r>
          </a:p>
          <a:p>
            <a:pPr>
              <a:lnSpc>
                <a:spcPct val="100000"/>
              </a:lnSpc>
            </a:pPr>
            <a:r>
              <a:rPr lang="en-US" sz="2400" b="1" dirty="0" smtClean="0"/>
              <a:t>Edited, short, </a:t>
            </a:r>
            <a:r>
              <a:rPr lang="en-US" sz="2400" b="1" u="sng" dirty="0" smtClean="0"/>
              <a:t>carefully crafted.</a:t>
            </a:r>
            <a:endParaRPr lang="en-US" sz="2400" b="1" u="sng" dirty="0"/>
          </a:p>
        </p:txBody>
      </p:sp>
      <p:sp>
        <p:nvSpPr>
          <p:cNvPr id="4" name="Content Placeholder 3"/>
          <p:cNvSpPr>
            <a:spLocks noGrp="1"/>
          </p:cNvSpPr>
          <p:nvPr>
            <p:ph sz="half" idx="4294967295"/>
          </p:nvPr>
        </p:nvSpPr>
        <p:spPr>
          <a:xfrm>
            <a:off x="6019800" y="1413592"/>
            <a:ext cx="5067300" cy="3765968"/>
          </a:xfrm>
        </p:spPr>
        <p:style>
          <a:lnRef idx="2">
            <a:schemeClr val="dk1"/>
          </a:lnRef>
          <a:fillRef idx="1">
            <a:schemeClr val="lt1"/>
          </a:fillRef>
          <a:effectRef idx="0">
            <a:schemeClr val="dk1"/>
          </a:effectRef>
          <a:fontRef idx="minor">
            <a:schemeClr val="dk1"/>
          </a:fontRef>
        </p:style>
        <p:txBody>
          <a:bodyPr>
            <a:normAutofit fontScale="25000" lnSpcReduction="20000"/>
          </a:bodyPr>
          <a:lstStyle/>
          <a:p>
            <a:pPr algn="ctr">
              <a:lnSpc>
                <a:spcPct val="120000"/>
              </a:lnSpc>
              <a:spcBef>
                <a:spcPts val="600"/>
              </a:spcBef>
              <a:buNone/>
            </a:pPr>
            <a:r>
              <a:rPr lang="en-US" sz="9600" b="1" dirty="0" smtClean="0">
                <a:solidFill>
                  <a:schemeClr val="accent1"/>
                </a:solidFill>
                <a:latin typeface="Adagio_Sans" panose="00000500000000000000" pitchFamily="50" charset="0"/>
              </a:rPr>
              <a:t>Vision</a:t>
            </a:r>
          </a:p>
          <a:p>
            <a:r>
              <a:rPr lang="en-US" sz="9600" dirty="0">
                <a:latin typeface="Adagio_Sans" panose="00000500000000000000" pitchFamily="50" charset="0"/>
              </a:rPr>
              <a:t>A </a:t>
            </a:r>
            <a:r>
              <a:rPr lang="en-US" sz="9600" b="1" dirty="0">
                <a:solidFill>
                  <a:schemeClr val="accent2"/>
                </a:solidFill>
                <a:latin typeface="Adagio_Sans" panose="00000500000000000000" pitchFamily="50" charset="0"/>
              </a:rPr>
              <a:t>portrait</a:t>
            </a:r>
            <a:r>
              <a:rPr lang="en-US" sz="9600" dirty="0">
                <a:solidFill>
                  <a:schemeClr val="accent2"/>
                </a:solidFill>
                <a:latin typeface="Adagio_Sans" panose="00000500000000000000" pitchFamily="50" charset="0"/>
              </a:rPr>
              <a:t> </a:t>
            </a:r>
            <a:r>
              <a:rPr lang="en-US" sz="9600" dirty="0">
                <a:latin typeface="Adagio_Sans" panose="00000500000000000000" pitchFamily="50" charset="0"/>
              </a:rPr>
              <a:t>of what you hope to become</a:t>
            </a:r>
          </a:p>
          <a:p>
            <a:r>
              <a:rPr lang="en-US" sz="9600" dirty="0">
                <a:latin typeface="Adagio_Sans" panose="00000500000000000000" pitchFamily="50" charset="0"/>
              </a:rPr>
              <a:t>Describes what community will be doing, feeling, thinking.</a:t>
            </a:r>
          </a:p>
          <a:p>
            <a:r>
              <a:rPr lang="en-US" sz="9600" dirty="0">
                <a:latin typeface="Adagio_Sans" panose="00000500000000000000" pitchFamily="50" charset="0"/>
              </a:rPr>
              <a:t>Describes relationships and impact on </a:t>
            </a:r>
            <a:r>
              <a:rPr lang="en-US" sz="9600" dirty="0" smtClean="0">
                <a:latin typeface="Adagio_Sans" panose="00000500000000000000" pitchFamily="50" charset="0"/>
              </a:rPr>
              <a:t>people’s </a:t>
            </a:r>
            <a:r>
              <a:rPr lang="en-US" sz="9600" dirty="0">
                <a:latin typeface="Adagio_Sans" panose="00000500000000000000" pitchFamily="50" charset="0"/>
              </a:rPr>
              <a:t>lives.</a:t>
            </a:r>
          </a:p>
          <a:p>
            <a:r>
              <a:rPr lang="en-US" sz="9600" dirty="0">
                <a:latin typeface="Adagio_Sans" panose="00000500000000000000" pitchFamily="50" charset="0"/>
              </a:rPr>
              <a:t>Important for inspiring your organization- secondary audience is general pubic.</a:t>
            </a:r>
          </a:p>
          <a:p>
            <a:r>
              <a:rPr lang="en-US" sz="9600" dirty="0">
                <a:latin typeface="Adagio_Sans" panose="00000500000000000000" pitchFamily="50" charset="0"/>
              </a:rPr>
              <a:t>Can stay in </a:t>
            </a:r>
            <a:r>
              <a:rPr lang="en-US" sz="9600" u="sng" dirty="0">
                <a:latin typeface="Adagio_Sans" panose="00000500000000000000" pitchFamily="50" charset="0"/>
              </a:rPr>
              <a:t>bullet form </a:t>
            </a:r>
            <a:r>
              <a:rPr lang="en-US" sz="9600" dirty="0">
                <a:latin typeface="Adagio_Sans" panose="00000500000000000000" pitchFamily="50" charset="0"/>
              </a:rPr>
              <a:t>.</a:t>
            </a:r>
          </a:p>
        </p:txBody>
      </p:sp>
    </p:spTree>
    <p:extLst>
      <p:ext uri="{BB962C8B-B14F-4D97-AF65-F5344CB8AC3E}">
        <p14:creationId xmlns:p14="http://schemas.microsoft.com/office/powerpoint/2010/main" val="726561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307" y="182562"/>
            <a:ext cx="9144000" cy="1417638"/>
          </a:xfrm>
        </p:spPr>
        <p:style>
          <a:lnRef idx="1">
            <a:schemeClr val="accent6"/>
          </a:lnRef>
          <a:fillRef idx="2">
            <a:schemeClr val="accent6"/>
          </a:fillRef>
          <a:effectRef idx="1">
            <a:schemeClr val="accent6"/>
          </a:effectRef>
          <a:fontRef idx="minor">
            <a:schemeClr val="dk1"/>
          </a:fontRef>
        </p:style>
        <p:txBody>
          <a:bodyPr>
            <a:normAutofit/>
          </a:bodyPr>
          <a:lstStyle/>
          <a:p>
            <a:r>
              <a:rPr lang="en-US" b="1" dirty="0" smtClean="0">
                <a:latin typeface="Adagio_Sans_Script Black" panose="00000A00000000000000" pitchFamily="50" charset="0"/>
              </a:rPr>
              <a:t>Importance of Mission</a:t>
            </a:r>
            <a:r>
              <a:rPr lang="en-US" dirty="0" smtClean="0">
                <a:latin typeface="Adagio_Sans_Script Black" panose="00000A00000000000000" pitchFamily="50" charset="0"/>
              </a:rPr>
              <a:t/>
            </a:r>
            <a:br>
              <a:rPr lang="en-US" dirty="0" smtClean="0">
                <a:latin typeface="Adagio_Sans_Script Black" panose="00000A00000000000000" pitchFamily="50" charset="0"/>
              </a:rPr>
            </a:br>
            <a:r>
              <a:rPr lang="en-US" sz="2200" dirty="0">
                <a:solidFill>
                  <a:schemeClr val="tx1"/>
                </a:solidFill>
                <a:latin typeface="Adagio_Sans" panose="00000500000000000000" pitchFamily="50" charset="0"/>
                <a:cs typeface="Arial" pitchFamily="34" charset="0"/>
              </a:rPr>
              <a:t>Focuses on what the organization tries to do”  (Drucker)</a:t>
            </a:r>
            <a:endParaRPr lang="en-US" sz="2200" dirty="0">
              <a:solidFill>
                <a:schemeClr val="tx1"/>
              </a:solidFill>
              <a:latin typeface="Adagio_Sans" panose="00000500000000000000" pitchFamily="50" charset="0"/>
            </a:endParaRPr>
          </a:p>
        </p:txBody>
      </p:sp>
      <p:sp>
        <p:nvSpPr>
          <p:cNvPr id="3" name="Content Placeholder 2"/>
          <p:cNvSpPr>
            <a:spLocks noGrp="1"/>
          </p:cNvSpPr>
          <p:nvPr>
            <p:ph sz="half" idx="1"/>
          </p:nvPr>
        </p:nvSpPr>
        <p:spPr>
          <a:xfrm>
            <a:off x="829445" y="1618090"/>
            <a:ext cx="5867400" cy="2262147"/>
          </a:xfrm>
        </p:spPr>
        <p:txBody>
          <a:bodyPr>
            <a:noAutofit/>
          </a:bodyPr>
          <a:lstStyle/>
          <a:p>
            <a:r>
              <a:rPr lang="en-US" dirty="0" smtClean="0"/>
              <a:t>If you are a start up that is just going to focus on </a:t>
            </a:r>
            <a:r>
              <a:rPr lang="en-US" b="1" i="1" dirty="0" smtClean="0"/>
              <a:t>Just Jeans- </a:t>
            </a:r>
            <a:r>
              <a:rPr lang="en-US" dirty="0" smtClean="0"/>
              <a:t>your mission statement decision is huge.</a:t>
            </a:r>
          </a:p>
          <a:p>
            <a:r>
              <a:rPr lang="en-US" dirty="0" smtClean="0"/>
              <a:t>If you are </a:t>
            </a:r>
            <a:r>
              <a:rPr lang="en-US" b="1" i="1" dirty="0" smtClean="0"/>
              <a:t>GE</a:t>
            </a:r>
            <a:r>
              <a:rPr lang="en-US" dirty="0" smtClean="0"/>
              <a:t> and you are creating a new mission to be global leader and you will not stay in any business where you are not number 1 or 2 in US - mission matters.</a:t>
            </a:r>
          </a:p>
        </p:txBody>
      </p:sp>
      <p:pic>
        <p:nvPicPr>
          <p:cNvPr id="1026" name="Picture 2" descr="\\uscjfs\users$\LEVENTHAL\My Documents\My Pictures\just jeans.jp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7360463" y="1899880"/>
            <a:ext cx="2505075"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uscjfs\users$\LEVENTHAL\My Documents\My Pictures\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6155" y="4137442"/>
            <a:ext cx="1760424" cy="1752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9445" y="3957280"/>
            <a:ext cx="5410200" cy="1477328"/>
          </a:xfrm>
          <a:prstGeom prst="rect">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C3C47"/>
                </a:solidFill>
                <a:effectLst/>
                <a:uLnTx/>
                <a:uFillTx/>
                <a:latin typeface="Adagio_Sans" panose="00000500000000000000" pitchFamily="50" charset="0"/>
                <a:ea typeface="+mn-ea"/>
                <a:cs typeface="+mn-cs"/>
              </a:rPr>
              <a:t>If you are an egalitarian Conservative Congregation that is committed to God, Torah and Israel, and is warm, welcoming and inclusive, your mission statement  </a:t>
            </a:r>
            <a:r>
              <a:rPr kumimoji="0" lang="en-US" sz="1800" b="1" i="0" u="none" strike="noStrike" kern="1200" cap="none" spc="0" normalizeH="0" baseline="0" noProof="0" dirty="0" smtClean="0">
                <a:ln>
                  <a:noFill/>
                </a:ln>
                <a:solidFill>
                  <a:srgbClr val="3C3C47"/>
                </a:solidFill>
                <a:effectLst/>
                <a:uLnTx/>
                <a:uFillTx/>
                <a:latin typeface="Adagio_Sans" panose="00000500000000000000" pitchFamily="50" charset="0"/>
                <a:ea typeface="+mn-ea"/>
                <a:cs typeface="+mn-cs"/>
              </a:rPr>
              <a:t>“as is “may </a:t>
            </a:r>
            <a:r>
              <a:rPr kumimoji="0" lang="en-US" sz="1800" b="1" i="0" u="none" strike="noStrike" kern="1200" cap="none" spc="0" normalizeH="0" baseline="0" noProof="0" dirty="0">
                <a:ln>
                  <a:noFill/>
                </a:ln>
                <a:solidFill>
                  <a:srgbClr val="3C3C47"/>
                </a:solidFill>
                <a:effectLst/>
                <a:uLnTx/>
                <a:uFillTx/>
                <a:latin typeface="Adagio_Sans" panose="00000500000000000000" pitchFamily="50" charset="0"/>
                <a:ea typeface="+mn-ea"/>
                <a:cs typeface="+mn-cs"/>
              </a:rPr>
              <a:t>not be big news.</a:t>
            </a:r>
          </a:p>
        </p:txBody>
      </p:sp>
    </p:spTree>
    <p:extLst>
      <p:ext uri="{BB962C8B-B14F-4D97-AF65-F5344CB8AC3E}">
        <p14:creationId xmlns:p14="http://schemas.microsoft.com/office/powerpoint/2010/main" val="3019059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981200" y="1297577"/>
            <a:ext cx="8229600" cy="1962859"/>
          </a:xfrm>
          <a:solidFill>
            <a:schemeClr val="accent3">
              <a:lumMod val="20000"/>
              <a:lumOff val="80000"/>
            </a:schemeClr>
          </a:solidFill>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r>
              <a:rPr lang="en-US" dirty="0"/>
              <a:t>Romemu (</a:t>
            </a:r>
            <a:r>
              <a:rPr lang="en-US" b="1" dirty="0"/>
              <a:t>roh</a:t>
            </a:r>
            <a:r>
              <a:rPr lang="en-US" dirty="0"/>
              <a:t>·meh·moo) </a:t>
            </a:r>
            <a:r>
              <a:rPr lang="en-US" b="1" dirty="0"/>
              <a:t>seeks to integrate body, mind, and soul </a:t>
            </a:r>
            <a:r>
              <a:rPr lang="en-US" dirty="0"/>
              <a:t>in Jewish practice. Unabashedly eclectic, we engage in body practices like yoga, infuse traditional liturgy with the energy of ecstatic chant, and ground our practice with meditation and contemplation. This is a </a:t>
            </a:r>
            <a:r>
              <a:rPr lang="en-US" b="1" dirty="0"/>
              <a:t>Judaism that will ignite your Spirit</a:t>
            </a:r>
            <a:r>
              <a:rPr lang="en-US" dirty="0"/>
              <a:t>.</a:t>
            </a:r>
          </a:p>
          <a:p>
            <a:r>
              <a:rPr lang="en-US" dirty="0"/>
              <a:t>We are a progressive, fully egalitarian community committed to </a:t>
            </a:r>
            <a:r>
              <a:rPr lang="en-US" i="1" dirty="0"/>
              <a:t>tikkun olam</a:t>
            </a:r>
            <a:r>
              <a:rPr lang="en-US" dirty="0"/>
              <a:t>, or social action, and to service that flows from an identification with the sacredness of all life</a:t>
            </a:r>
            <a:r>
              <a:rPr lang="en-US" dirty="0" smtClean="0"/>
              <a:t>.</a:t>
            </a:r>
            <a:endParaRPr lang="en-US" dirty="0"/>
          </a:p>
        </p:txBody>
      </p:sp>
      <p:sp>
        <p:nvSpPr>
          <p:cNvPr id="2" name="TextBox 1"/>
          <p:cNvSpPr txBox="1"/>
          <p:nvPr/>
        </p:nvSpPr>
        <p:spPr>
          <a:xfrm>
            <a:off x="1981200" y="3260436"/>
            <a:ext cx="822960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C3C47"/>
                </a:solidFill>
                <a:effectLst/>
                <a:uLnTx/>
                <a:uFillTx/>
                <a:latin typeface="Calibri" panose="020F0502020204030204"/>
                <a:ea typeface="+mn-ea"/>
                <a:cs typeface="+mn-cs"/>
              </a:rPr>
              <a:t>We 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C3C47"/>
                </a:solidFill>
                <a:effectLst/>
                <a:uLnTx/>
                <a:uFillTx/>
                <a:latin typeface="Calibri" panose="020F0502020204030204"/>
                <a:ea typeface="+mn-ea"/>
                <a:cs typeface="+mn-cs"/>
              </a:rPr>
              <a:t>A welcoming home where men and women participate equally and fully in song, dance, learning and praying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C3C47"/>
                </a:solidFill>
                <a:effectLst/>
                <a:uLnTx/>
                <a:uFillTx/>
                <a:latin typeface="Calibri" panose="020F0502020204030204"/>
                <a:ea typeface="+mn-ea"/>
                <a:cs typeface="+mn-cs"/>
              </a:rPr>
              <a:t>An oasis in New York City </a:t>
            </a:r>
            <a:r>
              <a:rPr kumimoji="0" lang="en-US" sz="1800" b="0" i="0" u="none" strike="noStrike" kern="1200" cap="none" spc="0" normalizeH="0" baseline="0" noProof="0" dirty="0">
                <a:ln>
                  <a:noFill/>
                </a:ln>
                <a:solidFill>
                  <a:srgbClr val="3C3C47"/>
                </a:solidFill>
                <a:effectLst/>
                <a:uLnTx/>
                <a:uFillTx/>
                <a:latin typeface="Calibri" panose="020F0502020204030204"/>
                <a:ea typeface="+mn-ea"/>
                <a:cs typeface="+mn-cs"/>
              </a:rPr>
              <a:t>where you can focus on your heart and </a:t>
            </a:r>
            <a:r>
              <a:rPr kumimoji="0" lang="en-US" sz="1800" b="1" i="0" u="none" strike="noStrike" kern="1200" cap="none" spc="0" normalizeH="0" baseline="0" noProof="0" dirty="0">
                <a:ln>
                  <a:noFill/>
                </a:ln>
                <a:solidFill>
                  <a:srgbClr val="3C3C47"/>
                </a:solidFill>
                <a:effectLst/>
                <a:uLnTx/>
                <a:uFillTx/>
                <a:latin typeface="Calibri" panose="020F0502020204030204"/>
                <a:ea typeface="+mn-ea"/>
                <a:cs typeface="+mn-cs"/>
              </a:rPr>
              <a:t>catch your breath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C3C47"/>
                </a:solidFill>
                <a:effectLst/>
                <a:uLnTx/>
                <a:uFillTx/>
                <a:latin typeface="Calibri" panose="020F0502020204030204"/>
                <a:ea typeface="+mn-ea"/>
                <a:cs typeface="+mn-cs"/>
              </a:rPr>
              <a:t>A place where we chant Hebrew prayers together, sing powerful </a:t>
            </a:r>
            <a:r>
              <a:rPr kumimoji="0" lang="en-US" sz="1800" b="1" i="0" u="none" strike="noStrike" kern="1200" cap="none" spc="0" normalizeH="0" baseline="0" noProof="0" dirty="0">
                <a:ln>
                  <a:noFill/>
                </a:ln>
                <a:solidFill>
                  <a:srgbClr val="3C3C47"/>
                </a:solidFill>
                <a:effectLst/>
                <a:uLnTx/>
                <a:uFillTx/>
                <a:latin typeface="Calibri" panose="020F0502020204030204"/>
                <a:ea typeface="+mn-ea"/>
                <a:cs typeface="+mn-cs"/>
              </a:rPr>
              <a:t>wordless melodies</a:t>
            </a:r>
            <a:r>
              <a:rPr kumimoji="0" lang="en-US" sz="1800" b="0" i="0" u="none" strike="noStrike" kern="1200" cap="none" spc="0" normalizeH="0" baseline="0" noProof="0" dirty="0">
                <a:ln>
                  <a:noFill/>
                </a:ln>
                <a:solidFill>
                  <a:srgbClr val="3C3C47"/>
                </a:solidFill>
                <a:effectLst/>
                <a:uLnTx/>
                <a:uFillTx/>
                <a:latin typeface="Calibri" panose="020F0502020204030204"/>
                <a:ea typeface="+mn-ea"/>
                <a:cs typeface="+mn-cs"/>
              </a:rPr>
              <a:t>, and have moments of deep silence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C3C47"/>
                </a:solidFill>
                <a:effectLst/>
                <a:uLnTx/>
                <a:uFillTx/>
                <a:latin typeface="Calibri" panose="020F0502020204030204"/>
                <a:ea typeface="+mn-ea"/>
                <a:cs typeface="+mn-cs"/>
              </a:rPr>
              <a:t>A space that honors insights and </a:t>
            </a:r>
            <a:r>
              <a:rPr kumimoji="0" lang="en-US" sz="1800" b="1" i="0" u="none" strike="noStrike" kern="1200" cap="none" spc="0" normalizeH="0" baseline="0" noProof="0" dirty="0">
                <a:ln>
                  <a:noFill/>
                </a:ln>
                <a:solidFill>
                  <a:srgbClr val="3C3C47"/>
                </a:solidFill>
                <a:effectLst/>
                <a:uLnTx/>
                <a:uFillTx/>
                <a:latin typeface="Calibri" panose="020F0502020204030204"/>
                <a:ea typeface="+mn-ea"/>
                <a:cs typeface="+mn-cs"/>
              </a:rPr>
              <a:t>practices found in many eastern spiritual paths</a:t>
            </a:r>
            <a:r>
              <a:rPr kumimoji="0" lang="en-US" sz="1800" b="0" i="0" u="none" strike="noStrike" kern="1200" cap="none" spc="0" normalizeH="0" baseline="0" noProof="0" dirty="0">
                <a:ln>
                  <a:noFill/>
                </a:ln>
                <a:solidFill>
                  <a:srgbClr val="3C3C47"/>
                </a:solidFill>
                <a:effectLst/>
                <a:uLnTx/>
                <a:uFillTx/>
                <a:latin typeface="Calibri" panose="020F0502020204030204"/>
                <a:ea typeface="+mn-ea"/>
                <a:cs typeface="+mn-cs"/>
              </a:rPr>
              <a:t>, and that offers meditation and yoga within a deeply Jewish practice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C3C47"/>
                </a:solidFill>
                <a:effectLst/>
                <a:uLnTx/>
                <a:uFillTx/>
                <a:latin typeface="Calibri" panose="020F0502020204030204"/>
                <a:ea typeface="+mn-ea"/>
                <a:cs typeface="+mn-cs"/>
              </a:rPr>
              <a:t>A center dedicated to a </a:t>
            </a:r>
            <a:r>
              <a:rPr kumimoji="0" lang="en-US" sz="1800" b="0" i="1" u="none" strike="noStrike" kern="1200" cap="none" spc="0" normalizeH="0" baseline="0" noProof="0" dirty="0">
                <a:ln>
                  <a:noFill/>
                </a:ln>
                <a:solidFill>
                  <a:srgbClr val="3C3C47"/>
                </a:solidFill>
                <a:effectLst/>
                <a:uLnTx/>
                <a:uFillTx/>
                <a:latin typeface="Calibri" panose="020F0502020204030204"/>
                <a:ea typeface="+mn-ea"/>
                <a:cs typeface="+mn-cs"/>
              </a:rPr>
              <a:t>Yiddishkeit</a:t>
            </a:r>
            <a:r>
              <a:rPr kumimoji="0" lang="en-US" sz="1800" b="0" i="0" u="none" strike="noStrike" kern="1200" cap="none" spc="0" normalizeH="0" baseline="0" noProof="0" dirty="0">
                <a:ln>
                  <a:noFill/>
                </a:ln>
                <a:solidFill>
                  <a:srgbClr val="3C3C47"/>
                </a:solidFill>
                <a:effectLst/>
                <a:uLnTx/>
                <a:uFillTx/>
                <a:latin typeface="Calibri" panose="020F0502020204030204"/>
                <a:ea typeface="+mn-ea"/>
                <a:cs typeface="+mn-cs"/>
              </a:rPr>
              <a:t> — Judaism — that </a:t>
            </a:r>
            <a:r>
              <a:rPr kumimoji="0" lang="en-US" sz="1800" b="1" i="0" u="none" strike="noStrike" kern="1200" cap="none" spc="0" normalizeH="0" baseline="0" noProof="0" dirty="0">
                <a:ln>
                  <a:noFill/>
                </a:ln>
                <a:solidFill>
                  <a:srgbClr val="3C3C47"/>
                </a:solidFill>
                <a:effectLst/>
                <a:uLnTx/>
                <a:uFillTx/>
                <a:latin typeface="Calibri" panose="020F0502020204030204"/>
                <a:ea typeface="+mn-ea"/>
                <a:cs typeface="+mn-cs"/>
              </a:rPr>
              <a:t>opens body, heart, mind </a:t>
            </a:r>
            <a:r>
              <a:rPr kumimoji="0" lang="en-US" sz="1800" b="0" i="0" u="none" strike="noStrike" kern="1200" cap="none" spc="0" normalizeH="0" baseline="0" noProof="0" dirty="0">
                <a:ln>
                  <a:noFill/>
                </a:ln>
                <a:solidFill>
                  <a:srgbClr val="3C3C47"/>
                </a:solidFill>
                <a:effectLst/>
                <a:uLnTx/>
                <a:uFillTx/>
                <a:latin typeface="Calibri" panose="020F0502020204030204"/>
                <a:ea typeface="+mn-ea"/>
                <a:cs typeface="+mn-cs"/>
              </a:rPr>
              <a:t>and spirit to experience greater compassion, courage, and joy in our lives</a:t>
            </a:r>
          </a:p>
        </p:txBody>
      </p:sp>
      <p:sp>
        <p:nvSpPr>
          <p:cNvPr id="3" name="Rectangular Callout 2"/>
          <p:cNvSpPr/>
          <p:nvPr/>
        </p:nvSpPr>
        <p:spPr>
          <a:xfrm>
            <a:off x="131976" y="577431"/>
            <a:ext cx="1524000" cy="1279078"/>
          </a:xfrm>
          <a:prstGeom prst="wedgeRectCallout">
            <a:avLst>
              <a:gd name="adj1" fmla="val 51956"/>
              <a:gd name="adj2" fmla="val 107761"/>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C3C47"/>
                </a:solidFill>
                <a:effectLst/>
                <a:uLnTx/>
                <a:uFillTx/>
                <a:latin typeface="Calibri" panose="020F0502020204030204"/>
                <a:ea typeface="+mn-ea"/>
                <a:cs typeface="+mn-cs"/>
              </a:rPr>
              <a:t>Mission has special impact </a:t>
            </a:r>
            <a:r>
              <a:rPr kumimoji="0" lang="en-US" sz="1800" b="1" i="0" u="none" strike="noStrike" kern="1200" cap="none" spc="0" normalizeH="0" baseline="0" noProof="0" dirty="0">
                <a:ln>
                  <a:noFill/>
                </a:ln>
                <a:solidFill>
                  <a:srgbClr val="3C3C47"/>
                </a:solidFill>
                <a:effectLst/>
                <a:uLnTx/>
                <a:uFillTx/>
                <a:latin typeface="Calibri" panose="020F0502020204030204"/>
                <a:ea typeface="+mn-ea"/>
                <a:cs typeface="+mn-cs"/>
              </a:rPr>
              <a:t>if</a:t>
            </a:r>
            <a:r>
              <a:rPr kumimoji="0" lang="en-US" sz="1800" b="0" i="0" u="none" strike="noStrike" kern="1200" cap="none" spc="0" normalizeH="0" baseline="0" noProof="0" dirty="0">
                <a:ln>
                  <a:noFill/>
                </a:ln>
                <a:solidFill>
                  <a:srgbClr val="3C3C47"/>
                </a:solidFill>
                <a:effectLst/>
                <a:uLnTx/>
                <a:uFillTx/>
                <a:latin typeface="Calibri" panose="020F0502020204030204"/>
                <a:ea typeface="+mn-ea"/>
                <a:cs typeface="+mn-cs"/>
              </a:rPr>
              <a:t> it is </a:t>
            </a:r>
            <a:r>
              <a:rPr kumimoji="0" lang="en-US" sz="1800" b="0" i="0" u="none" strike="noStrike" kern="1200" cap="none" spc="0" normalizeH="0" baseline="0" noProof="0" dirty="0" smtClean="0">
                <a:ln>
                  <a:noFill/>
                </a:ln>
                <a:solidFill>
                  <a:srgbClr val="3C3C47"/>
                </a:solidFill>
                <a:effectLst/>
                <a:uLnTx/>
                <a:uFillTx/>
                <a:latin typeface="Calibri" panose="020F0502020204030204"/>
                <a:ea typeface="+mn-ea"/>
                <a:cs typeface="+mn-cs"/>
              </a:rPr>
              <a:t>distinctive.</a:t>
            </a:r>
            <a:endParaRPr kumimoji="0" lang="en-US" sz="1800" b="0" i="0" u="none" strike="noStrike" kern="1200" cap="none" spc="0" normalizeH="0" baseline="0" noProof="0" dirty="0">
              <a:ln>
                <a:noFill/>
              </a:ln>
              <a:solidFill>
                <a:srgbClr val="3C3C47"/>
              </a:solidFill>
              <a:effectLst/>
              <a:uLnTx/>
              <a:uFillTx/>
              <a:latin typeface="Calibri" panose="020F0502020204030204"/>
              <a:ea typeface="+mn-ea"/>
              <a:cs typeface="+mn-cs"/>
            </a:endParaRPr>
          </a:p>
        </p:txBody>
      </p:sp>
      <p:pic>
        <p:nvPicPr>
          <p:cNvPr id="1026" name="Picture 2" descr="\\uscjfs\users$\LEVENTHAL\My Documents\My Pictures\romem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7892" y="577431"/>
            <a:ext cx="1880315" cy="537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084156"/>
      </p:ext>
    </p:extLst>
  </p:cSld>
  <p:clrMapOvr>
    <a:masterClrMapping/>
  </p:clrMapOvr>
</p:sld>
</file>

<file path=ppt/theme/theme1.xml><?xml version="1.0" encoding="utf-8"?>
<a:theme xmlns:a="http://schemas.openxmlformats.org/drawingml/2006/main" name="Office Theme">
  <a:themeElements>
    <a:clrScheme name="Custom 3">
      <a:dk1>
        <a:srgbClr val="3C3C47"/>
      </a:dk1>
      <a:lt1>
        <a:srgbClr val="FFFFFF"/>
      </a:lt1>
      <a:dk2>
        <a:srgbClr val="82767D"/>
      </a:dk2>
      <a:lt2>
        <a:srgbClr val="FFFFFF"/>
      </a:lt2>
      <a:accent1>
        <a:srgbClr val="F15B2E"/>
      </a:accent1>
      <a:accent2>
        <a:srgbClr val="F78E27"/>
      </a:accent2>
      <a:accent3>
        <a:srgbClr val="F5BC25"/>
      </a:accent3>
      <a:accent4>
        <a:srgbClr val="3C3C47"/>
      </a:accent4>
      <a:accent5>
        <a:srgbClr val="3C3C47"/>
      </a:accent5>
      <a:accent6>
        <a:srgbClr val="FFFFFF"/>
      </a:accent6>
      <a:hlink>
        <a:srgbClr val="F78E27"/>
      </a:hlink>
      <a:folHlink>
        <a:srgbClr val="3C3C4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17551</TotalTime>
  <Words>1243</Words>
  <Application>Microsoft Office PowerPoint</Application>
  <PresentationFormat>Widescreen</PresentationFormat>
  <Paragraphs>146</Paragraphs>
  <Slides>23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Adagio_Sans</vt:lpstr>
      <vt:lpstr>Adagio_Sans_Script Black</vt:lpstr>
      <vt:lpstr>Arial</vt:lpstr>
      <vt:lpstr>Calibri</vt:lpstr>
      <vt:lpstr>Office Theme</vt:lpstr>
      <vt:lpstr> Mission Statements</vt:lpstr>
      <vt:lpstr>Goals</vt:lpstr>
      <vt:lpstr>Pre-Work: Data Gathering</vt:lpstr>
      <vt:lpstr>Building a Fact Book:  What do we need to know? What can we get?</vt:lpstr>
      <vt:lpstr>Thriving Congregation Assessment Have SC and Board Complete</vt:lpstr>
      <vt:lpstr>Mission Statements  Shared Purpose</vt:lpstr>
      <vt:lpstr>Mission vs. Vision</vt:lpstr>
      <vt:lpstr>Importance of Mission Focuses on what the organization tries to do”  (Drucker)</vt:lpstr>
      <vt:lpstr>PowerPoint Presentation</vt:lpstr>
      <vt:lpstr>Mission Builder Exercise</vt:lpstr>
      <vt:lpstr>Mission Statements- 25 minutes Ask Three Key Questions- Scribe responses</vt:lpstr>
      <vt:lpstr> 1. What do we do? What is our desired outcome? </vt:lpstr>
      <vt:lpstr>2. Whom do we serve?  Who is our customer?</vt:lpstr>
      <vt:lpstr>2. Whom do we serve?  Who is our customer?</vt:lpstr>
      <vt:lpstr> 3. What would we like to be known for? Our niche? Our reputation? </vt:lpstr>
      <vt:lpstr>Explore Values Can stimulate mission language Can be a separate guide to leaders</vt:lpstr>
      <vt:lpstr>Values Statements  Discussion Options </vt:lpstr>
      <vt:lpstr>Shomrei Torah- West Hills, CA Our Values</vt:lpstr>
      <vt:lpstr>Beth Jacob- Minnesota  Our members value Shabbat</vt:lpstr>
      <vt:lpstr>Grounding Exercises</vt:lpstr>
      <vt:lpstr>Make a Task List 5 minutes</vt:lpstr>
      <vt:lpstr>Option: Create Some PACT Goals</vt:lpstr>
      <vt:lpstr>Explain Follow Up 5 minutes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Aimee Close</cp:lastModifiedBy>
  <cp:revision>162</cp:revision>
  <dcterms:created xsi:type="dcterms:W3CDTF">2017-06-28T20:40:14Z</dcterms:created>
  <dcterms:modified xsi:type="dcterms:W3CDTF">2021-08-09T17:26:16Z</dcterms:modified>
</cp:coreProperties>
</file>