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21"/>
  </p:notesMasterIdLst>
  <p:sldIdLst>
    <p:sldId id="347" r:id="rId2"/>
    <p:sldId id="329" r:id="rId3"/>
    <p:sldId id="331" r:id="rId4"/>
    <p:sldId id="351" r:id="rId5"/>
    <p:sldId id="348" r:id="rId6"/>
    <p:sldId id="333" r:id="rId7"/>
    <p:sldId id="334" r:id="rId8"/>
    <p:sldId id="335" r:id="rId9"/>
    <p:sldId id="338" r:id="rId10"/>
    <p:sldId id="336" r:id="rId11"/>
    <p:sldId id="337" r:id="rId12"/>
    <p:sldId id="349" r:id="rId13"/>
    <p:sldId id="341" r:id="rId14"/>
    <p:sldId id="342" r:id="rId15"/>
    <p:sldId id="350" r:id="rId16"/>
    <p:sldId id="344" r:id="rId17"/>
    <p:sldId id="345" r:id="rId18"/>
    <p:sldId id="346" r:id="rId19"/>
    <p:sldId id="35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24"/>
    <p:restoredTop sz="94696"/>
  </p:normalViewPr>
  <p:slideViewPr>
    <p:cSldViewPr snapToGrid="0" snapToObjects="1">
      <p:cViewPr varScale="1">
        <p:scale>
          <a:sx n="65" d="100"/>
          <a:sy n="65" d="100"/>
        </p:scale>
        <p:origin x="652" y="40"/>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D4D6E3-37F2-C54D-8316-1ABE5134B13B}" type="datetimeFigureOut">
              <a:rPr lang="en-US" smtClean="0"/>
              <a:t>8/9/2021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960236-70A3-B146-B9E4-F93408FFCEE3}" type="slidenum">
              <a:rPr lang="en-US" smtClean="0"/>
              <a:t>‹#›</a:t>
            </a:fld>
            <a:endParaRPr lang="en-US" dirty="0"/>
          </a:p>
        </p:txBody>
      </p:sp>
    </p:spTree>
    <p:extLst>
      <p:ext uri="{BB962C8B-B14F-4D97-AF65-F5344CB8AC3E}">
        <p14:creationId xmlns:p14="http://schemas.microsoft.com/office/powerpoint/2010/main" val="2046005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4129160"/>
            <a:ext cx="5787887" cy="1072735"/>
          </a:xfrm>
        </p:spPr>
        <p:txBody>
          <a:bodyPr anchor="b">
            <a:noAutofit/>
          </a:bodyPr>
          <a:lstStyle>
            <a:lvl1pPr algn="l">
              <a:defRPr sz="6000"/>
            </a:lvl1pPr>
          </a:lstStyle>
          <a:p>
            <a:r>
              <a:rPr lang="en-US" dirty="0" smtClean="0"/>
              <a:t>Click to edit Master title</a:t>
            </a:r>
            <a:endParaRPr lang="en-US" dirty="0"/>
          </a:p>
        </p:txBody>
      </p:sp>
      <p:sp>
        <p:nvSpPr>
          <p:cNvPr id="3" name="Subtitle 2"/>
          <p:cNvSpPr>
            <a:spLocks noGrp="1"/>
          </p:cNvSpPr>
          <p:nvPr>
            <p:ph type="subTitle" idx="1" hasCustomPrompt="1"/>
          </p:nvPr>
        </p:nvSpPr>
        <p:spPr>
          <a:xfrm>
            <a:off x="838200" y="5484987"/>
            <a:ext cx="3362739" cy="482944"/>
          </a:xfrm>
        </p:spPr>
        <p:txBody>
          <a:bodyPr>
            <a:noAutofit/>
          </a:bodyPr>
          <a:lstStyle>
            <a:lvl1pPr marL="0" indent="0" algn="l">
              <a:buNone/>
              <a:defRPr sz="2400" b="1" i="0" baseline="0">
                <a:solidFill>
                  <a:schemeClr val="accent2"/>
                </a:solidFill>
                <a:latin typeface="Adagio_Sans_Script Black" charset="0"/>
                <a:ea typeface="Adagio_Sans_Script Black" charset="0"/>
                <a:cs typeface="Adagio_Sans_Script Black"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ENTER DATE</a:t>
            </a:r>
            <a:endParaRPr lang="en-US" dirty="0"/>
          </a:p>
        </p:txBody>
      </p:sp>
      <p:sp>
        <p:nvSpPr>
          <p:cNvPr id="4" name="Date Placeholder 3"/>
          <p:cNvSpPr>
            <a:spLocks noGrp="1"/>
          </p:cNvSpPr>
          <p:nvPr>
            <p:ph type="dt" sz="half" idx="10"/>
          </p:nvPr>
        </p:nvSpPr>
        <p:spPr/>
        <p:txBody>
          <a:bodyPr/>
          <a:lstStyle/>
          <a:p>
            <a:fld id="{3B1B98F7-E186-324F-BD80-B8B3A59E3B8C}"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CCC907-1398-8844-9C7E-E0CAAC6F5E31}" type="slidenum">
              <a:rPr lang="en-US" smtClean="0"/>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2671" y="486610"/>
            <a:ext cx="4426226" cy="1106557"/>
          </a:xfrm>
          <a:prstGeom prst="rect">
            <a:avLst/>
          </a:prstGeom>
        </p:spPr>
      </p:pic>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t="25799" r="20471"/>
          <a:stretch/>
        </p:blipFill>
        <p:spPr>
          <a:xfrm>
            <a:off x="5954931" y="0"/>
            <a:ext cx="6237069" cy="5000523"/>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title slide">
    <p:spTree>
      <p:nvGrpSpPr>
        <p:cNvPr id="1" name=""/>
        <p:cNvGrpSpPr/>
        <p:nvPr/>
      </p:nvGrpSpPr>
      <p:grpSpPr>
        <a:xfrm>
          <a:off x="0" y="0"/>
          <a:ext cx="0" cy="0"/>
          <a:chOff x="0" y="0"/>
          <a:chExt cx="0" cy="0"/>
        </a:xfrm>
      </p:grpSpPr>
      <p:sp>
        <p:nvSpPr>
          <p:cNvPr id="8" name="Rectangle 7"/>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838201" y="4433960"/>
            <a:ext cx="9776790" cy="1072735"/>
          </a:xfrm>
        </p:spPr>
        <p:txBody>
          <a:bodyPr anchor="b"/>
          <a:lstStyle>
            <a:lvl1pPr algn="l">
              <a:defRPr sz="6000" baseline="0">
                <a:solidFill>
                  <a:schemeClr val="bg1"/>
                </a:solidFill>
              </a:defRPr>
            </a:lvl1pPr>
          </a:lstStyle>
          <a:p>
            <a:r>
              <a:rPr lang="en-US" dirty="0" smtClean="0"/>
              <a:t>Click to edit divider title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226287" cy="1325563"/>
          </a:xfrm>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825625"/>
            <a:ext cx="9365974" cy="4351338"/>
          </a:xfrm>
        </p:spPr>
        <p:txBody>
          <a:bodyPr>
            <a:noAutofit/>
          </a:bodyPr>
          <a:lstStyle>
            <a:lvl1pPr>
              <a:lnSpc>
                <a:spcPct val="114000"/>
              </a:lnSpc>
              <a:defRPr sz="1800"/>
            </a:lvl1pPr>
            <a:lvl2pPr>
              <a:lnSpc>
                <a:spcPct val="114000"/>
              </a:lnSpc>
              <a:defRPr sz="1600"/>
            </a:lvl2pPr>
            <a:lvl3pPr>
              <a:lnSpc>
                <a:spcPct val="114000"/>
              </a:lnSpc>
              <a:defRPr sz="1400"/>
            </a:lvl3pPr>
            <a:lvl4pPr>
              <a:lnSpc>
                <a:spcPct val="114000"/>
              </a:lnSpc>
              <a:defRPr sz="1200"/>
            </a:lvl4pPr>
            <a:lvl5pPr>
              <a:lnSpc>
                <a:spcPct val="114000"/>
              </a:lnSpc>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CCC907-1398-8844-9C7E-E0CAAC6F5E31}" type="slidenum">
              <a:rPr lang="en-US" smtClean="0"/>
              <a:t>‹#›</a:t>
            </a:fld>
            <a:endParaRPr lang="en-US" dirty="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t="37598" r="58153"/>
          <a:stretch/>
        </p:blipFill>
        <p:spPr>
          <a:xfrm>
            <a:off x="8910167" y="0"/>
            <a:ext cx="3281834" cy="420541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192" y="5985903"/>
            <a:ext cx="1549400" cy="68195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226287" cy="1325563"/>
          </a:xfrm>
        </p:spPr>
        <p:txBody>
          <a:bodyPr>
            <a:noAutofit/>
          </a:body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838200" y="1825625"/>
            <a:ext cx="9365974" cy="292735"/>
          </a:xfrm>
        </p:spPr>
        <p:txBody>
          <a:bodyPr>
            <a:noAutofit/>
          </a:bodyPr>
          <a:lstStyle>
            <a:lvl1pPr marL="0" indent="0">
              <a:buNone/>
              <a:defRPr sz="1600" b="1" i="0" baseline="0">
                <a:solidFill>
                  <a:schemeClr val="accent2"/>
                </a:solidFill>
                <a:latin typeface="Adagio_Sans_Script Black" charset="0"/>
                <a:ea typeface="Adagio_Sans_Script Black" charset="0"/>
                <a:cs typeface="Adagio_Sans_Script Black"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SUBHEAD 1</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CCC907-1398-8844-9C7E-E0CAAC6F5E31}" type="slidenum">
              <a:rPr lang="en-US" smtClean="0"/>
              <a:t>‹#›</a:t>
            </a:fld>
            <a:endParaRPr lang="en-US" dirty="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t="37598" r="58153"/>
          <a:stretch/>
        </p:blipFill>
        <p:spPr>
          <a:xfrm>
            <a:off x="8910167" y="0"/>
            <a:ext cx="3281834" cy="420541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192" y="5985903"/>
            <a:ext cx="1549400" cy="681954"/>
          </a:xfrm>
          <a:prstGeom prst="rect">
            <a:avLst/>
          </a:prstGeom>
        </p:spPr>
      </p:pic>
      <p:sp>
        <p:nvSpPr>
          <p:cNvPr id="9" name="Content Placeholder 2"/>
          <p:cNvSpPr>
            <a:spLocks noGrp="1"/>
          </p:cNvSpPr>
          <p:nvPr>
            <p:ph idx="13" hasCustomPrompt="1"/>
          </p:nvPr>
        </p:nvSpPr>
        <p:spPr>
          <a:xfrm>
            <a:off x="838200" y="2129057"/>
            <a:ext cx="9365974" cy="1361439"/>
          </a:xfrm>
        </p:spPr>
        <p:txBody>
          <a:bodyPr>
            <a:noAutofit/>
          </a:bodyPr>
          <a:lstStyle>
            <a:lvl1pPr marL="0" indent="0">
              <a:lnSpc>
                <a:spcPct val="114000"/>
              </a:lnSpc>
              <a:buNone/>
              <a:defRPr sz="1400" b="0" i="0" baseline="0">
                <a:solidFill>
                  <a:schemeClr val="tx1"/>
                </a:solidFill>
                <a:latin typeface="Adagio_Sans" charset="0"/>
                <a:ea typeface="Adagio_Sans" charset="0"/>
                <a:cs typeface="Adagio_Sans"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add body copy</a:t>
            </a:r>
          </a:p>
        </p:txBody>
      </p:sp>
      <p:sp>
        <p:nvSpPr>
          <p:cNvPr id="10" name="Content Placeholder 2"/>
          <p:cNvSpPr>
            <a:spLocks noGrp="1"/>
          </p:cNvSpPr>
          <p:nvPr>
            <p:ph idx="14" hasCustomPrompt="1"/>
          </p:nvPr>
        </p:nvSpPr>
        <p:spPr>
          <a:xfrm>
            <a:off x="838200" y="3831174"/>
            <a:ext cx="9365974" cy="298866"/>
          </a:xfrm>
        </p:spPr>
        <p:txBody>
          <a:bodyPr>
            <a:noAutofit/>
          </a:bodyPr>
          <a:lstStyle>
            <a:lvl1pPr marL="0" indent="0">
              <a:buNone/>
              <a:defRPr sz="1600" b="1" i="0" baseline="0">
                <a:solidFill>
                  <a:schemeClr val="tx1"/>
                </a:solidFill>
                <a:latin typeface="Adagio_Sans_Script Black" charset="0"/>
                <a:ea typeface="Adagio_Sans_Script Black" charset="0"/>
                <a:cs typeface="Adagio_Sans_Script Black"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subhead 2</a:t>
            </a:r>
          </a:p>
        </p:txBody>
      </p:sp>
      <p:sp>
        <p:nvSpPr>
          <p:cNvPr id="12" name="Content Placeholder 2"/>
          <p:cNvSpPr>
            <a:spLocks noGrp="1"/>
          </p:cNvSpPr>
          <p:nvPr>
            <p:ph idx="15" hasCustomPrompt="1"/>
          </p:nvPr>
        </p:nvSpPr>
        <p:spPr>
          <a:xfrm>
            <a:off x="838200" y="4138689"/>
            <a:ext cx="9365974" cy="1361439"/>
          </a:xfrm>
        </p:spPr>
        <p:txBody>
          <a:bodyPr>
            <a:noAutofit/>
          </a:bodyPr>
          <a:lstStyle>
            <a:lvl1pPr marL="0" indent="0">
              <a:lnSpc>
                <a:spcPct val="114000"/>
              </a:lnSpc>
              <a:buNone/>
              <a:defRPr sz="1400" b="0" i="0" baseline="0">
                <a:solidFill>
                  <a:schemeClr val="tx1"/>
                </a:solidFill>
                <a:latin typeface="Adagio_Sans" charset="0"/>
                <a:ea typeface="Adagio_Sans" charset="0"/>
                <a:cs typeface="Adagio_Sans"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add body copy</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US"/>
          </a:p>
        </p:txBody>
      </p:sp>
      <p:sp>
        <p:nvSpPr>
          <p:cNvPr id="6" name="Footer Placeholder 5"/>
          <p:cNvSpPr>
            <a:spLocks noGrp="1"/>
          </p:cNvSpPr>
          <p:nvPr>
            <p:ph type="ftr" sz="quarter" idx="11"/>
          </p:nvPr>
        </p:nvSpPr>
        <p:spPr/>
        <p:txBody>
          <a:bodyPr>
            <a:noAutofit/>
          </a:bodyPr>
          <a:lstStyle/>
          <a:p>
            <a:endParaRPr lang="en-US" dirty="0"/>
          </a:p>
        </p:txBody>
      </p:sp>
      <p:sp>
        <p:nvSpPr>
          <p:cNvPr id="7" name="Slide Number Placeholder 6"/>
          <p:cNvSpPr>
            <a:spLocks noGrp="1"/>
          </p:cNvSpPr>
          <p:nvPr>
            <p:ph type="sldNum" sz="quarter" idx="12"/>
          </p:nvPr>
        </p:nvSpPr>
        <p:spPr/>
        <p:txBody>
          <a:bodyPr>
            <a:noAutofit/>
          </a:bodyPr>
          <a:lstStyle/>
          <a:p>
            <a:fld id="{44CCC907-1398-8844-9C7E-E0CAAC6F5E31}" type="slidenum">
              <a:rPr lang="en-US" smtClean="0"/>
              <a:t>‹#›</a:t>
            </a:fld>
            <a:endParaRPr lang="en-US" dirty="0"/>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t="37598" r="58153"/>
          <a:stretch/>
        </p:blipFill>
        <p:spPr>
          <a:xfrm>
            <a:off x="8910167" y="0"/>
            <a:ext cx="3281834" cy="4205410"/>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192" y="5985903"/>
            <a:ext cx="1549400" cy="681954"/>
          </a:xfrm>
          <a:prstGeom prst="rect">
            <a:avLst/>
          </a:prstGeom>
        </p:spPr>
      </p:pic>
      <p:sp>
        <p:nvSpPr>
          <p:cNvPr id="12" name="Content Placeholder 2"/>
          <p:cNvSpPr>
            <a:spLocks noGrp="1"/>
          </p:cNvSpPr>
          <p:nvPr>
            <p:ph idx="1"/>
          </p:nvPr>
        </p:nvSpPr>
        <p:spPr>
          <a:xfrm>
            <a:off x="838200" y="1825625"/>
            <a:ext cx="4559300" cy="4351338"/>
          </a:xfrm>
        </p:spPr>
        <p:txBody>
          <a:bodyPr>
            <a:noAutofit/>
          </a:bodyPr>
          <a:lstStyle>
            <a:lvl1pPr>
              <a:lnSpc>
                <a:spcPct val="114000"/>
              </a:lnSpc>
              <a:defRPr sz="1800"/>
            </a:lvl1pPr>
            <a:lvl2pPr>
              <a:lnSpc>
                <a:spcPct val="114000"/>
              </a:lnSpc>
              <a:defRPr sz="1600"/>
            </a:lvl2pPr>
            <a:lvl3pPr>
              <a:lnSpc>
                <a:spcPct val="114000"/>
              </a:lnSpc>
              <a:defRPr sz="1400"/>
            </a:lvl3pPr>
            <a:lvl4pPr>
              <a:lnSpc>
                <a:spcPct val="114000"/>
              </a:lnSpc>
              <a:defRPr sz="1200"/>
            </a:lvl4pPr>
            <a:lvl5pPr>
              <a:lnSpc>
                <a:spcPct val="114000"/>
              </a:lnSpc>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2"/>
          <p:cNvSpPr>
            <a:spLocks noGrp="1"/>
          </p:cNvSpPr>
          <p:nvPr>
            <p:ph idx="13"/>
          </p:nvPr>
        </p:nvSpPr>
        <p:spPr>
          <a:xfrm>
            <a:off x="5961559" y="1825625"/>
            <a:ext cx="4554041" cy="4351338"/>
          </a:xfrm>
        </p:spPr>
        <p:txBody>
          <a:bodyPr>
            <a:noAutofit/>
          </a:bodyPr>
          <a:lstStyle>
            <a:lvl1pPr>
              <a:lnSpc>
                <a:spcPct val="114000"/>
              </a:lnSpc>
              <a:defRPr sz="1800"/>
            </a:lvl1pPr>
            <a:lvl2pPr>
              <a:lnSpc>
                <a:spcPct val="114000"/>
              </a:lnSpc>
              <a:defRPr sz="1600"/>
            </a:lvl2pPr>
            <a:lvl3pPr>
              <a:lnSpc>
                <a:spcPct val="114000"/>
              </a:lnSpc>
              <a:defRPr sz="1400"/>
            </a:lvl3pPr>
            <a:lvl4pPr>
              <a:lnSpc>
                <a:spcPct val="114000"/>
              </a:lnSpc>
              <a:defRPr sz="1200"/>
            </a:lvl4pPr>
            <a:lvl5pPr>
              <a:lnSpc>
                <a:spcPct val="114000"/>
              </a:lnSpc>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US"/>
          </a:p>
        </p:txBody>
      </p:sp>
      <p:sp>
        <p:nvSpPr>
          <p:cNvPr id="4" name="Footer Placeholder 3"/>
          <p:cNvSpPr>
            <a:spLocks noGrp="1"/>
          </p:cNvSpPr>
          <p:nvPr>
            <p:ph type="ftr" sz="quarter" idx="11"/>
          </p:nvPr>
        </p:nvSpPr>
        <p:spPr/>
        <p:txBody>
          <a:bodyPr>
            <a:noAutofit/>
          </a:bodyPr>
          <a:lstStyle/>
          <a:p>
            <a:endParaRPr lang="en-US" dirty="0"/>
          </a:p>
        </p:txBody>
      </p:sp>
      <p:sp>
        <p:nvSpPr>
          <p:cNvPr id="5" name="Slide Number Placeholder 4"/>
          <p:cNvSpPr>
            <a:spLocks noGrp="1"/>
          </p:cNvSpPr>
          <p:nvPr>
            <p:ph type="sldNum" sz="quarter" idx="12"/>
          </p:nvPr>
        </p:nvSpPr>
        <p:spPr/>
        <p:txBody>
          <a:bodyPr>
            <a:noAutofit/>
          </a:bodyPr>
          <a:lstStyle/>
          <a:p>
            <a:fld id="{44CCC907-1398-8844-9C7E-E0CAAC6F5E31}" type="slidenum">
              <a:rPr lang="en-US" smtClean="0"/>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5192" y="5985903"/>
            <a:ext cx="1549400" cy="681954"/>
          </a:xfrm>
          <a:prstGeom prst="rect">
            <a:avLst/>
          </a:prstGeom>
        </p:spPr>
      </p:pic>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t="37598" r="58153"/>
          <a:stretch/>
        </p:blipFill>
        <p:spPr>
          <a:xfrm>
            <a:off x="8910167" y="0"/>
            <a:ext cx="3281834" cy="4205410"/>
          </a:xfrm>
          <a:prstGeom prst="rect">
            <a:avLst/>
          </a:prstGeom>
        </p:spPr>
      </p:pic>
      <p:sp>
        <p:nvSpPr>
          <p:cNvPr id="10" name="Picture Placeholder 9"/>
          <p:cNvSpPr>
            <a:spLocks noGrp="1"/>
          </p:cNvSpPr>
          <p:nvPr>
            <p:ph type="pic" sz="quarter" idx="13"/>
          </p:nvPr>
        </p:nvSpPr>
        <p:spPr>
          <a:xfrm>
            <a:off x="2627243" y="1868488"/>
            <a:ext cx="7354957" cy="4117415"/>
          </a:xfrm>
        </p:spPr>
        <p:txBody>
          <a:bodyPr>
            <a:noAutofit/>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4CCC907-1398-8844-9C7E-E0CAAC6F5E31}" type="slidenum">
              <a:rPr lang="en-US" smtClean="0"/>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5192" y="5985903"/>
            <a:ext cx="1549400" cy="681954"/>
          </a:xfrm>
          <a:prstGeom prst="rect">
            <a:avLst/>
          </a:prstGeom>
        </p:spPr>
      </p:pic>
      <p:pic>
        <p:nvPicPr>
          <p:cNvPr id="7" name="Picture 6"/>
          <p:cNvPicPr>
            <a:picLocks noChangeAspect="1"/>
          </p:cNvPicPr>
          <p:nvPr userDrawn="1"/>
        </p:nvPicPr>
        <p:blipFill rotWithShape="1">
          <a:blip r:embed="rId3">
            <a:extLst>
              <a:ext uri="{28A0092B-C50C-407E-A947-70E740481C1C}">
                <a14:useLocalDpi xmlns:a14="http://schemas.microsoft.com/office/drawing/2010/main" val="0"/>
              </a:ext>
            </a:extLst>
          </a:blip>
          <a:srcRect t="37598" r="58153"/>
          <a:stretch/>
        </p:blipFill>
        <p:spPr>
          <a:xfrm>
            <a:off x="8910167" y="0"/>
            <a:ext cx="3281834" cy="4205410"/>
          </a:xfrm>
          <a:prstGeom prst="rect">
            <a:avLst/>
          </a:prstGeom>
        </p:spPr>
      </p:pic>
      <p:sp>
        <p:nvSpPr>
          <p:cNvPr id="9" name="Chart Placeholder 8"/>
          <p:cNvSpPr>
            <a:spLocks noGrp="1"/>
          </p:cNvSpPr>
          <p:nvPr>
            <p:ph type="chart" sz="quarter" idx="13"/>
          </p:nvPr>
        </p:nvSpPr>
        <p:spPr>
          <a:xfrm>
            <a:off x="2334592" y="1690688"/>
            <a:ext cx="7253908" cy="4047503"/>
          </a:xfrm>
        </p:spPr>
        <p:txBody>
          <a:bodyPr/>
          <a:lstStyle/>
          <a:p>
            <a:endParaRPr lang="en-US" dirty="0"/>
          </a:p>
        </p:txBody>
      </p:sp>
      <p:sp>
        <p:nvSpPr>
          <p:cNvPr id="10" name="Title 1"/>
          <p:cNvSpPr>
            <a:spLocks noGrp="1"/>
          </p:cNvSpPr>
          <p:nvPr>
            <p:ph type="title"/>
          </p:nvPr>
        </p:nvSpPr>
        <p:spPr>
          <a:xfrm>
            <a:off x="838200" y="365125"/>
            <a:ext cx="10515600" cy="1325563"/>
          </a:xfrm>
        </p:spPr>
        <p:txBody>
          <a:bodyPr>
            <a:noAutofit/>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and Sidebar">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Click to edit Master title style</a:t>
            </a:r>
            <a:endParaRPr lang="en-US" dirty="0"/>
          </a:p>
        </p:txBody>
      </p:sp>
      <p:sp>
        <p:nvSpPr>
          <p:cNvPr id="5" name="Footer Placeholder 4"/>
          <p:cNvSpPr>
            <a:spLocks noGrp="1"/>
          </p:cNvSpPr>
          <p:nvPr>
            <p:ph type="ftr" sz="quarter" idx="11"/>
          </p:nvPr>
        </p:nvSpPr>
        <p:spPr/>
        <p:txBody>
          <a:bodyPr>
            <a:noAutofit/>
          </a:bodyPr>
          <a:lstStyle/>
          <a:p>
            <a:endParaRPr lang="en-US" dirty="0"/>
          </a:p>
        </p:txBody>
      </p:sp>
      <p:sp>
        <p:nvSpPr>
          <p:cNvPr id="6" name="Slide Number Placeholder 5"/>
          <p:cNvSpPr>
            <a:spLocks noGrp="1"/>
          </p:cNvSpPr>
          <p:nvPr>
            <p:ph type="sldNum" sz="quarter" idx="12"/>
          </p:nvPr>
        </p:nvSpPr>
        <p:spPr/>
        <p:txBody>
          <a:bodyPr>
            <a:noAutofit/>
          </a:bodyPr>
          <a:lstStyle/>
          <a:p>
            <a:fld id="{44CCC907-1398-8844-9C7E-E0CAAC6F5E31}" type="slidenum">
              <a:rPr lang="en-US" smtClean="0"/>
              <a:t>‹#›</a:t>
            </a:fld>
            <a:endParaRPr lang="en-US" dirty="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t="37598" r="58153"/>
          <a:stretch/>
        </p:blipFill>
        <p:spPr>
          <a:xfrm>
            <a:off x="8910167" y="0"/>
            <a:ext cx="3281834" cy="420541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192" y="5985903"/>
            <a:ext cx="1549400" cy="681954"/>
          </a:xfrm>
          <a:prstGeom prst="rect">
            <a:avLst/>
          </a:prstGeom>
        </p:spPr>
      </p:pic>
      <p:sp>
        <p:nvSpPr>
          <p:cNvPr id="9" name="Text Placeholder 8"/>
          <p:cNvSpPr>
            <a:spLocks noGrp="1"/>
          </p:cNvSpPr>
          <p:nvPr>
            <p:ph type="body" sz="quarter" idx="13" hasCustomPrompt="1"/>
          </p:nvPr>
        </p:nvSpPr>
        <p:spPr>
          <a:xfrm>
            <a:off x="8978900" y="3193903"/>
            <a:ext cx="2840038" cy="2461384"/>
          </a:xfrm>
        </p:spPr>
        <p:txBody>
          <a:bodyPr>
            <a:noAutofit/>
          </a:bodyPr>
          <a:lstStyle>
            <a:lvl1pPr marL="0" indent="0">
              <a:buNone/>
              <a:defRPr sz="2400" baseline="0">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add </a:t>
            </a:r>
            <a:br>
              <a:rPr lang="en-US" dirty="0" smtClean="0"/>
            </a:br>
            <a:r>
              <a:rPr lang="en-US" dirty="0" smtClean="0"/>
              <a:t>quote or snippet </a:t>
            </a:r>
            <a:br>
              <a:rPr lang="en-US" dirty="0" smtClean="0"/>
            </a:br>
            <a:r>
              <a:rPr lang="en-US" dirty="0" smtClean="0"/>
              <a:t>of information”</a:t>
            </a:r>
          </a:p>
        </p:txBody>
      </p:sp>
      <p:sp>
        <p:nvSpPr>
          <p:cNvPr id="12" name="Content Placeholder 2"/>
          <p:cNvSpPr>
            <a:spLocks noGrp="1"/>
          </p:cNvSpPr>
          <p:nvPr>
            <p:ph idx="1" hasCustomPrompt="1"/>
          </p:nvPr>
        </p:nvSpPr>
        <p:spPr>
          <a:xfrm>
            <a:off x="838200" y="1825625"/>
            <a:ext cx="7315200" cy="292735"/>
          </a:xfrm>
        </p:spPr>
        <p:txBody>
          <a:bodyPr>
            <a:noAutofit/>
          </a:bodyPr>
          <a:lstStyle>
            <a:lvl1pPr marL="0" indent="0">
              <a:buNone/>
              <a:defRPr sz="1600" b="1" i="0" baseline="0">
                <a:solidFill>
                  <a:schemeClr val="accent2"/>
                </a:solidFill>
                <a:latin typeface="Adagio_Sans_Script Black" charset="0"/>
                <a:ea typeface="Adagio_Sans_Script Black" charset="0"/>
                <a:cs typeface="Adagio_Sans_Script Black"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SUBHEAD 1</a:t>
            </a:r>
          </a:p>
        </p:txBody>
      </p:sp>
      <p:sp>
        <p:nvSpPr>
          <p:cNvPr id="13" name="Content Placeholder 2"/>
          <p:cNvSpPr>
            <a:spLocks noGrp="1"/>
          </p:cNvSpPr>
          <p:nvPr>
            <p:ph idx="14" hasCustomPrompt="1"/>
          </p:nvPr>
        </p:nvSpPr>
        <p:spPr>
          <a:xfrm>
            <a:off x="838200" y="2129057"/>
            <a:ext cx="7315200" cy="3799621"/>
          </a:xfrm>
        </p:spPr>
        <p:txBody>
          <a:bodyPr>
            <a:noAutofit/>
          </a:bodyPr>
          <a:lstStyle>
            <a:lvl1pPr marL="0" indent="0">
              <a:lnSpc>
                <a:spcPct val="114000"/>
              </a:lnSpc>
              <a:buNone/>
              <a:defRPr sz="1400" b="0" i="0" baseline="0">
                <a:solidFill>
                  <a:schemeClr val="tx1"/>
                </a:solidFill>
                <a:latin typeface="Adagio_Sans" charset="0"/>
                <a:ea typeface="Adagio_Sans" charset="0"/>
                <a:cs typeface="Adagio_Sans"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add body copy</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accent5"/>
                </a:solidFill>
                <a:latin typeface="Adagio_Sans" charset="0"/>
                <a:ea typeface="Adagio_Sans" charset="0"/>
                <a:cs typeface="Adagio_Sans" charset="0"/>
              </a:defRPr>
            </a:lvl1pPr>
          </a:lstStyle>
          <a:p>
            <a:fld id="{3B1B98F7-E186-324F-BD80-B8B3A59E3B8C}" type="datetimeFigureOut">
              <a:rPr lang="en-US" smtClean="0"/>
              <a:pPr/>
              <a:t>8/9/2021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accent5"/>
                </a:solidFill>
                <a:latin typeface="Adagio_Sans" charset="0"/>
                <a:ea typeface="Adagio_Sans" charset="0"/>
                <a:cs typeface="Adagio_Sans"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accent5"/>
                </a:solidFill>
                <a:latin typeface="Adagio_Sans" charset="0"/>
                <a:ea typeface="Adagio_Sans" charset="0"/>
                <a:cs typeface="Adagio_Sans" charset="0"/>
              </a:defRPr>
            </a:lvl1pPr>
          </a:lstStyle>
          <a:p>
            <a:fld id="{44CCC907-1398-8844-9C7E-E0CAAC6F5E31}" type="slidenum">
              <a:rPr lang="en-US" smtClean="0"/>
              <a:pPr/>
              <a:t>‹#›</a:t>
            </a:fld>
            <a:endParaRPr lang="en-US" dirty="0"/>
          </a:p>
        </p:txBody>
      </p:sp>
    </p:spTree>
    <p:extLst>
      <p:ext uri="{BB962C8B-B14F-4D97-AF65-F5344CB8AC3E}">
        <p14:creationId xmlns:p14="http://schemas.microsoft.com/office/powerpoint/2010/main" val="2047936404"/>
      </p:ext>
    </p:extLst>
  </p:cSld>
  <p:clrMap bg1="lt1" tx1="dk1" bg2="lt2" tx2="dk2" accent1="accent1" accent2="accent2" accent3="accent3" accent4="accent4" accent5="accent5" accent6="accent6" hlink="hlink" folHlink="folHlink"/>
  <p:sldLayoutIdLst>
    <p:sldLayoutId id="2147483739" r:id="rId1"/>
    <p:sldLayoutId id="2147483750" r:id="rId2"/>
    <p:sldLayoutId id="2147483740" r:id="rId3"/>
    <p:sldLayoutId id="2147483752" r:id="rId4"/>
    <p:sldLayoutId id="2147483742" r:id="rId5"/>
    <p:sldLayoutId id="2147483744" r:id="rId6"/>
    <p:sldLayoutId id="2147483745" r:id="rId7"/>
    <p:sldLayoutId id="2147483751" r:id="rId8"/>
  </p:sldLayoutIdLst>
  <p:txStyles>
    <p:titleStyle>
      <a:lvl1pPr algn="l" defTabSz="914400" rtl="0" eaLnBrk="1" latinLnBrk="0" hangingPunct="1">
        <a:lnSpc>
          <a:spcPct val="90000"/>
        </a:lnSpc>
        <a:spcBef>
          <a:spcPct val="0"/>
        </a:spcBef>
        <a:buNone/>
        <a:defRPr sz="4400" b="1" i="0" kern="1200">
          <a:solidFill>
            <a:schemeClr val="tx1"/>
          </a:solidFill>
          <a:latin typeface="Adagio_Sans_Script Black" charset="0"/>
          <a:ea typeface="Adagio_Sans_Script Black" charset="0"/>
          <a:cs typeface="Adagio_Sans_Script Black"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accent5"/>
          </a:solidFill>
          <a:latin typeface="Adagio_Sans" charset="0"/>
          <a:ea typeface="Adagio_Sans" charset="0"/>
          <a:cs typeface="Adagio_Sans" charset="0"/>
        </a:defRPr>
      </a:lvl1pPr>
      <a:lvl2pPr marL="685800" indent="-228600" algn="l" defTabSz="914400" rtl="0" eaLnBrk="1" latinLnBrk="0" hangingPunct="1">
        <a:lnSpc>
          <a:spcPct val="90000"/>
        </a:lnSpc>
        <a:spcBef>
          <a:spcPts val="500"/>
        </a:spcBef>
        <a:buFont typeface="Arial"/>
        <a:buChar char="•"/>
        <a:defRPr sz="2400" b="0" i="0" kern="1200">
          <a:solidFill>
            <a:schemeClr val="accent5"/>
          </a:solidFill>
          <a:latin typeface="Adagio_Sans" charset="0"/>
          <a:ea typeface="Adagio_Sans" charset="0"/>
          <a:cs typeface="Adagio_Sans" charset="0"/>
        </a:defRPr>
      </a:lvl2pPr>
      <a:lvl3pPr marL="1143000" indent="-228600" algn="l" defTabSz="914400" rtl="0" eaLnBrk="1" latinLnBrk="0" hangingPunct="1">
        <a:lnSpc>
          <a:spcPct val="90000"/>
        </a:lnSpc>
        <a:spcBef>
          <a:spcPts val="500"/>
        </a:spcBef>
        <a:buFont typeface="Arial"/>
        <a:buChar char="•"/>
        <a:defRPr sz="2000" b="0" i="0" kern="1200">
          <a:solidFill>
            <a:schemeClr val="accent5"/>
          </a:solidFill>
          <a:latin typeface="Adagio_Sans" charset="0"/>
          <a:ea typeface="Adagio_Sans" charset="0"/>
          <a:cs typeface="Adagio_Sans" charset="0"/>
        </a:defRPr>
      </a:lvl3pPr>
      <a:lvl4pPr marL="1600200" indent="-228600" algn="l" defTabSz="914400" rtl="0" eaLnBrk="1" latinLnBrk="0" hangingPunct="1">
        <a:lnSpc>
          <a:spcPct val="90000"/>
        </a:lnSpc>
        <a:spcBef>
          <a:spcPts val="500"/>
        </a:spcBef>
        <a:buFont typeface="Arial"/>
        <a:buChar char="•"/>
        <a:defRPr sz="1800" b="0" i="0" kern="1200">
          <a:solidFill>
            <a:schemeClr val="accent5"/>
          </a:solidFill>
          <a:latin typeface="Adagio_Sans" charset="0"/>
          <a:ea typeface="Adagio_Sans" charset="0"/>
          <a:cs typeface="Adagio_Sans" charset="0"/>
        </a:defRPr>
      </a:lvl4pPr>
      <a:lvl5pPr marL="2057400" indent="-228600" algn="l" defTabSz="914400" rtl="0" eaLnBrk="1" latinLnBrk="0" hangingPunct="1">
        <a:lnSpc>
          <a:spcPct val="90000"/>
        </a:lnSpc>
        <a:spcBef>
          <a:spcPts val="500"/>
        </a:spcBef>
        <a:buFont typeface="Arial"/>
        <a:buChar char="•"/>
        <a:defRPr sz="1800" b="0" i="0" kern="1200">
          <a:solidFill>
            <a:schemeClr val="accent5"/>
          </a:solidFill>
          <a:latin typeface="Adagio_Sans" charset="0"/>
          <a:ea typeface="Adagio_Sans" charset="0"/>
          <a:cs typeface="Adagio_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0199" y="3356379"/>
            <a:ext cx="8066629" cy="1524000"/>
          </a:xfrm>
        </p:spPr>
        <p:txBody>
          <a:bodyPr>
            <a:normAutofit fontScale="90000"/>
          </a:bodyPr>
          <a:lstStyle/>
          <a:p>
            <a:r>
              <a:rPr lang="en-US" dirty="0" smtClean="0"/>
              <a:t/>
            </a:r>
            <a:br>
              <a:rPr lang="en-US" dirty="0" smtClean="0"/>
            </a:br>
            <a:r>
              <a:rPr lang="en-US" sz="5300" b="1" dirty="0" smtClean="0"/>
              <a:t>Situation and SWOT Analysis</a:t>
            </a:r>
            <a:r>
              <a:rPr lang="en-US" sz="5300" dirty="0" smtClean="0"/>
              <a:t/>
            </a:r>
            <a:br>
              <a:rPr lang="en-US" sz="5300" dirty="0" smtClean="0"/>
            </a:br>
            <a:r>
              <a:rPr lang="en-US" sz="3600" dirty="0" smtClean="0"/>
              <a:t>2019</a:t>
            </a:r>
            <a:endParaRPr lang="en-US" sz="3600" dirty="0"/>
          </a:p>
        </p:txBody>
      </p:sp>
      <p:sp>
        <p:nvSpPr>
          <p:cNvPr id="5" name="Subtitle 2"/>
          <p:cNvSpPr txBox="1">
            <a:spLocks/>
          </p:cNvSpPr>
          <p:nvPr/>
        </p:nvSpPr>
        <p:spPr>
          <a:xfrm>
            <a:off x="750199" y="4895143"/>
            <a:ext cx="5237527" cy="53200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100" b="1" dirty="0">
                <a:solidFill>
                  <a:schemeClr val="tx1">
                    <a:lumMod val="85000"/>
                    <a:lumOff val="15000"/>
                  </a:schemeClr>
                </a:solidFill>
                <a:latin typeface="Calibri" pitchFamily="34" charset="0"/>
              </a:rPr>
              <a:t>Robert Leventhal </a:t>
            </a:r>
            <a:r>
              <a:rPr lang="en-US" sz="2100" dirty="0">
                <a:solidFill>
                  <a:schemeClr val="tx1">
                    <a:lumMod val="85000"/>
                    <a:lumOff val="15000"/>
                  </a:schemeClr>
                </a:solidFill>
                <a:latin typeface="Calibri" pitchFamily="34" charset="0"/>
              </a:rPr>
              <a:t>– USCJ Leadership Specialist</a:t>
            </a:r>
          </a:p>
          <a:p>
            <a:endParaRPr lang="en-US" dirty="0"/>
          </a:p>
        </p:txBody>
      </p:sp>
    </p:spTree>
    <p:extLst>
      <p:ext uri="{BB962C8B-B14F-4D97-AF65-F5344CB8AC3E}">
        <p14:creationId xmlns:p14="http://schemas.microsoft.com/office/powerpoint/2010/main" val="1455396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7343" y="685800"/>
            <a:ext cx="9382010" cy="1143000"/>
          </a:xfrm>
          <a:noFill/>
        </p:spPr>
        <p:style>
          <a:lnRef idx="1">
            <a:schemeClr val="accent6"/>
          </a:lnRef>
          <a:fillRef idx="3">
            <a:schemeClr val="accent6"/>
          </a:fillRef>
          <a:effectRef idx="2">
            <a:schemeClr val="accent6"/>
          </a:effectRef>
          <a:fontRef idx="minor">
            <a:schemeClr val="lt1"/>
          </a:fontRef>
        </p:style>
        <p:txBody>
          <a:bodyPr>
            <a:normAutofit fontScale="90000"/>
          </a:bodyPr>
          <a:lstStyle/>
          <a:p>
            <a:r>
              <a:rPr lang="en-US" dirty="0"/>
              <a:t/>
            </a:r>
            <a:br>
              <a:rPr lang="en-US" dirty="0"/>
            </a:br>
            <a:r>
              <a:rPr lang="en-US" dirty="0" smtClean="0">
                <a:solidFill>
                  <a:schemeClr val="tx1"/>
                </a:solidFill>
                <a:latin typeface="Adagio_Sans" panose="00000500000000000000" pitchFamily="50" charset="0"/>
              </a:rPr>
              <a:t>Pro-Tip #3: Prune List of Strengths &amp; Weaknesses and Prioritize Them</a:t>
            </a:r>
            <a:br>
              <a:rPr lang="en-US" dirty="0" smtClean="0">
                <a:solidFill>
                  <a:schemeClr val="tx1"/>
                </a:solidFill>
                <a:latin typeface="Adagio_Sans" panose="00000500000000000000" pitchFamily="50" charset="0"/>
              </a:rPr>
            </a:br>
            <a:endParaRPr lang="en-US" dirty="0">
              <a:solidFill>
                <a:schemeClr val="tx1"/>
              </a:solidFill>
              <a:latin typeface="Adagio_Sans" panose="00000500000000000000" pitchFamily="50" charset="0"/>
            </a:endParaRPr>
          </a:p>
        </p:txBody>
      </p:sp>
      <p:sp>
        <p:nvSpPr>
          <p:cNvPr id="4" name="Content Placeholder 3"/>
          <p:cNvSpPr>
            <a:spLocks noGrp="1"/>
          </p:cNvSpPr>
          <p:nvPr>
            <p:ph sz="half" idx="1"/>
          </p:nvPr>
        </p:nvSpPr>
        <p:spPr>
          <a:xfrm>
            <a:off x="337343" y="2250157"/>
            <a:ext cx="7187581" cy="3236242"/>
          </a:xfrm>
        </p:spPr>
        <p:txBody>
          <a:bodyPr>
            <a:noAutofit/>
          </a:bodyPr>
          <a:lstStyle/>
          <a:p>
            <a:r>
              <a:rPr lang="en-US" sz="2400" dirty="0" smtClean="0">
                <a:latin typeface="Adagio_Sans" panose="00000500000000000000" pitchFamily="50" charset="0"/>
              </a:rPr>
              <a:t>Small Weakness- social hall needs new carpet</a:t>
            </a:r>
          </a:p>
          <a:p>
            <a:r>
              <a:rPr lang="en-US" sz="2400" dirty="0" smtClean="0">
                <a:solidFill>
                  <a:srgbClr val="C00000"/>
                </a:solidFill>
                <a:latin typeface="Adagio_Sans" panose="00000500000000000000" pitchFamily="50" charset="0"/>
              </a:rPr>
              <a:t>Big Weakness- </a:t>
            </a:r>
            <a:r>
              <a:rPr lang="en-US" sz="2400" dirty="0" smtClean="0">
                <a:latin typeface="Adagio_Sans" panose="00000500000000000000" pitchFamily="50" charset="0"/>
              </a:rPr>
              <a:t>lack diversity of services to meet members’ needs</a:t>
            </a:r>
          </a:p>
          <a:p>
            <a:r>
              <a:rPr lang="en-US" sz="2400" dirty="0" smtClean="0">
                <a:solidFill>
                  <a:srgbClr val="C00000"/>
                </a:solidFill>
                <a:latin typeface="Adagio_Sans" panose="00000500000000000000" pitchFamily="50" charset="0"/>
              </a:rPr>
              <a:t>Big Strength- </a:t>
            </a:r>
            <a:r>
              <a:rPr lang="en-US" sz="2400" dirty="0" smtClean="0">
                <a:latin typeface="Adagio_Sans" panose="00000500000000000000" pitchFamily="50" charset="0"/>
              </a:rPr>
              <a:t>60% of religious school students stay through high school</a:t>
            </a:r>
          </a:p>
          <a:p>
            <a:r>
              <a:rPr lang="en-US" sz="2400" dirty="0" smtClean="0">
                <a:latin typeface="Adagio_Sans" panose="00000500000000000000" pitchFamily="50" charset="0"/>
              </a:rPr>
              <a:t>Small Strength- great book club</a:t>
            </a:r>
            <a:endParaRPr lang="en-US" sz="2400" dirty="0">
              <a:latin typeface="Adagio_Sans" panose="00000500000000000000" pitchFamily="50" charset="0"/>
            </a:endParaRPr>
          </a:p>
        </p:txBody>
      </p:sp>
      <p:pic>
        <p:nvPicPr>
          <p:cNvPr id="16386" name="Picture 2" descr="\\uscjfs\users$\leventhal\My Documents\My Pictures\Priority.jpg"/>
          <p:cNvPicPr>
            <a:picLocks noGrp="1" noChangeAspect="1" noChangeArrowheads="1"/>
          </p:cNvPicPr>
          <p:nvPr>
            <p:ph sz="half" idx="4294967295"/>
          </p:nvPr>
        </p:nvPicPr>
        <p:blipFill>
          <a:blip r:embed="rId2" cstate="print"/>
          <a:srcRect/>
          <a:stretch>
            <a:fillRect/>
          </a:stretch>
        </p:blipFill>
        <p:spPr bwMode="auto">
          <a:xfrm>
            <a:off x="7290032" y="2540531"/>
            <a:ext cx="3431098" cy="2655493"/>
          </a:xfrm>
          <a:prstGeom prst="rect">
            <a:avLst/>
          </a:prstGeom>
          <a:noFill/>
        </p:spPr>
      </p:pic>
    </p:spTree>
    <p:extLst>
      <p:ext uri="{BB962C8B-B14F-4D97-AF65-F5344CB8AC3E}">
        <p14:creationId xmlns:p14="http://schemas.microsoft.com/office/powerpoint/2010/main" val="20143267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424" y="256453"/>
            <a:ext cx="6345213" cy="1343747"/>
          </a:xfrm>
        </p:spPr>
        <p:style>
          <a:lnRef idx="2">
            <a:schemeClr val="accent6"/>
          </a:lnRef>
          <a:fillRef idx="1">
            <a:schemeClr val="lt1"/>
          </a:fillRef>
          <a:effectRef idx="0">
            <a:schemeClr val="accent6"/>
          </a:effectRef>
          <a:fontRef idx="minor">
            <a:schemeClr val="dk1"/>
          </a:fontRef>
        </p:style>
        <p:txBody>
          <a:bodyPr>
            <a:normAutofit fontScale="90000"/>
          </a:bodyPr>
          <a:lstStyle/>
          <a:p>
            <a:r>
              <a:rPr lang="en-US" dirty="0" smtClean="0"/>
              <a:t/>
            </a:r>
            <a:br>
              <a:rPr lang="en-US" dirty="0" smtClean="0"/>
            </a:br>
            <a:r>
              <a:rPr lang="en-US" dirty="0" smtClean="0"/>
              <a:t/>
            </a:r>
            <a:br>
              <a:rPr lang="en-US" dirty="0" smtClean="0"/>
            </a:br>
            <a:r>
              <a:rPr lang="en-US" sz="4000" dirty="0" smtClean="0">
                <a:solidFill>
                  <a:schemeClr val="tx1"/>
                </a:solidFill>
                <a:latin typeface="Adagio_Sans" panose="00000500000000000000" pitchFamily="50" charset="0"/>
              </a:rPr>
              <a:t>Pro Tip #4: Consider </a:t>
            </a:r>
            <a:r>
              <a:rPr lang="en-US" sz="4000" dirty="0">
                <a:solidFill>
                  <a:schemeClr val="tx1"/>
                </a:solidFill>
                <a:latin typeface="Adagio_Sans" panose="00000500000000000000" pitchFamily="50" charset="0"/>
              </a:rPr>
              <a:t>Doing Multiple </a:t>
            </a:r>
            <a:r>
              <a:rPr lang="en-US" sz="4000" dirty="0" smtClean="0">
                <a:solidFill>
                  <a:schemeClr val="tx1"/>
                </a:solidFill>
                <a:latin typeface="Adagio_Sans" panose="00000500000000000000" pitchFamily="50" charset="0"/>
              </a:rPr>
              <a:t>SWOT Analyses</a:t>
            </a:r>
            <a:r>
              <a:rPr lang="en-US" sz="4000" dirty="0">
                <a:solidFill>
                  <a:schemeClr val="tx1"/>
                </a:solidFill>
                <a:latin typeface="Adagio_Sans" panose="00000500000000000000" pitchFamily="50" charset="0"/>
              </a:rPr>
              <a:t/>
            </a:r>
            <a:br>
              <a:rPr lang="en-US" sz="4000" dirty="0">
                <a:solidFill>
                  <a:schemeClr val="tx1"/>
                </a:solidFill>
                <a:latin typeface="Adagio_Sans" panose="00000500000000000000" pitchFamily="50" charset="0"/>
              </a:rPr>
            </a:br>
            <a:r>
              <a:rPr lang="en-US" dirty="0" smtClean="0"/>
              <a:t/>
            </a:r>
            <a:br>
              <a:rPr lang="en-US" dirty="0" smtClean="0"/>
            </a:br>
            <a:endParaRPr lang="en-US" dirty="0"/>
          </a:p>
        </p:txBody>
      </p:sp>
      <p:sp>
        <p:nvSpPr>
          <p:cNvPr id="3" name="Content Placeholder 2"/>
          <p:cNvSpPr>
            <a:spLocks noGrp="1"/>
          </p:cNvSpPr>
          <p:nvPr>
            <p:ph sz="half" idx="1"/>
          </p:nvPr>
        </p:nvSpPr>
        <p:spPr>
          <a:xfrm>
            <a:off x="332424" y="1940654"/>
            <a:ext cx="6622048" cy="3281493"/>
          </a:xfrm>
        </p:spPr>
        <p:txBody>
          <a:bodyPr>
            <a:normAutofit/>
          </a:bodyPr>
          <a:lstStyle/>
          <a:p>
            <a:r>
              <a:rPr lang="en-US" sz="2400" dirty="0" smtClean="0"/>
              <a:t>Initial SWOT done by planning committee as Team Building </a:t>
            </a:r>
            <a:r>
              <a:rPr lang="en-US" sz="2400" b="1" dirty="0" smtClean="0">
                <a:solidFill>
                  <a:srgbClr val="C00000"/>
                </a:solidFill>
              </a:rPr>
              <a:t>Reflection</a:t>
            </a:r>
            <a:r>
              <a:rPr lang="en-US" sz="2400" dirty="0" smtClean="0"/>
              <a:t>. Edited version is SWOT 2.0.</a:t>
            </a:r>
          </a:p>
          <a:p>
            <a:r>
              <a:rPr lang="en-US" sz="2400" dirty="0" smtClean="0"/>
              <a:t>SWOT 3.0- Includes feedback from the Board, </a:t>
            </a:r>
            <a:r>
              <a:rPr lang="en-US" sz="2400" b="1" dirty="0">
                <a:solidFill>
                  <a:srgbClr val="C00000"/>
                </a:solidFill>
              </a:rPr>
              <a:t>c</a:t>
            </a:r>
            <a:r>
              <a:rPr lang="en-US" sz="2400" b="1" dirty="0" smtClean="0">
                <a:solidFill>
                  <a:srgbClr val="C00000"/>
                </a:solidFill>
              </a:rPr>
              <a:t>onnects </a:t>
            </a:r>
            <a:r>
              <a:rPr lang="en-US" sz="2400" dirty="0" smtClean="0"/>
              <a:t>them to process. </a:t>
            </a:r>
          </a:p>
          <a:p>
            <a:r>
              <a:rPr lang="en-US" sz="2400" dirty="0" smtClean="0"/>
              <a:t>Edited version SWOT 4.0 helps task forces </a:t>
            </a:r>
            <a:r>
              <a:rPr lang="en-US" sz="2400" b="1" dirty="0">
                <a:solidFill>
                  <a:srgbClr val="C00000"/>
                </a:solidFill>
              </a:rPr>
              <a:t>d</a:t>
            </a:r>
            <a:r>
              <a:rPr lang="en-US" sz="2400" b="1" dirty="0" smtClean="0">
                <a:solidFill>
                  <a:srgbClr val="C00000"/>
                </a:solidFill>
              </a:rPr>
              <a:t>ecide </a:t>
            </a:r>
            <a:r>
              <a:rPr lang="en-US" sz="2400" dirty="0" smtClean="0"/>
              <a:t>what to work on.</a:t>
            </a:r>
          </a:p>
          <a:p>
            <a:endParaRPr lang="en-US" dirty="0"/>
          </a:p>
        </p:txBody>
      </p:sp>
      <p:pic>
        <p:nvPicPr>
          <p:cNvPr id="1026" name="Picture 2" descr="\\uscjfs\users$\charlie\Desktop\looplearning406.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7382" y="2423021"/>
            <a:ext cx="3143307" cy="2694263"/>
          </a:xfrm>
          <a:prstGeom prst="rect">
            <a:avLst/>
          </a:prstGeom>
          <a:noFill/>
          <a:ln>
            <a:solidFill>
              <a:schemeClr val="accent2"/>
            </a:solidFill>
          </a:ln>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400801" y="5562601"/>
            <a:ext cx="4000500" cy="58477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r>
              <a:rPr lang="en-US" sz="1600" dirty="0"/>
              <a:t>Source: Based on “The Wheel of Learning – </a:t>
            </a:r>
          </a:p>
          <a:p>
            <a:r>
              <a:rPr lang="en-US" sz="1600" dirty="0"/>
              <a:t>The Fifth Discipline” (Senge)</a:t>
            </a:r>
          </a:p>
        </p:txBody>
      </p:sp>
      <p:sp>
        <p:nvSpPr>
          <p:cNvPr id="6" name="TextBox 5"/>
          <p:cNvSpPr txBox="1"/>
          <p:nvPr/>
        </p:nvSpPr>
        <p:spPr>
          <a:xfrm>
            <a:off x="7417382" y="5526912"/>
            <a:ext cx="3200399" cy="707886"/>
          </a:xfrm>
          <a:prstGeom prst="rect">
            <a:avLst/>
          </a:prstGeom>
          <a:solidFill>
            <a:schemeClr val="accent2">
              <a:lumMod val="60000"/>
              <a:lumOff val="40000"/>
            </a:schemeClr>
          </a:solidFill>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2000" b="1" dirty="0"/>
              <a:t>Have task forces do a SWOT for their focus area </a:t>
            </a:r>
          </a:p>
        </p:txBody>
      </p:sp>
    </p:spTree>
    <p:extLst>
      <p:ext uri="{BB962C8B-B14F-4D97-AF65-F5344CB8AC3E}">
        <p14:creationId xmlns:p14="http://schemas.microsoft.com/office/powerpoint/2010/main" val="17314959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06956" y="3300939"/>
            <a:ext cx="5233036" cy="994223"/>
          </a:xfrm>
        </p:spPr>
        <p:txBody>
          <a:bodyPr/>
          <a:lstStyle/>
          <a:p>
            <a:pPr lvl="0"/>
            <a:r>
              <a:rPr lang="en-US" dirty="0" smtClean="0"/>
              <a:t>Opportunities</a:t>
            </a:r>
            <a:endParaRPr lang="en-US" dirty="0">
              <a:solidFill>
                <a:schemeClr val="tx1"/>
              </a:solidFill>
            </a:endParaRPr>
          </a:p>
        </p:txBody>
      </p:sp>
    </p:spTree>
    <p:extLst>
      <p:ext uri="{BB962C8B-B14F-4D97-AF65-F5344CB8AC3E}">
        <p14:creationId xmlns:p14="http://schemas.microsoft.com/office/powerpoint/2010/main" val="1756432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418" y="382876"/>
            <a:ext cx="8743307" cy="1178796"/>
          </a:xfrm>
          <a:noFill/>
          <a:ln>
            <a:noFill/>
          </a:ln>
        </p:spPr>
        <p:style>
          <a:lnRef idx="2">
            <a:schemeClr val="dk1"/>
          </a:lnRef>
          <a:fillRef idx="1">
            <a:schemeClr val="lt1"/>
          </a:fillRef>
          <a:effectRef idx="0">
            <a:schemeClr val="dk1"/>
          </a:effectRef>
          <a:fontRef idx="minor">
            <a:schemeClr val="dk1"/>
          </a:fontRef>
        </p:style>
        <p:txBody>
          <a:bodyPr>
            <a:normAutofit/>
          </a:bodyPr>
          <a:lstStyle/>
          <a:p>
            <a:r>
              <a:rPr lang="en-US" b="1" dirty="0" smtClean="0">
                <a:solidFill>
                  <a:schemeClr val="accent1"/>
                </a:solidFill>
                <a:effectLst>
                  <a:outerShdw blurRad="38100" dist="38100" dir="2700000" algn="tl">
                    <a:srgbClr val="000000">
                      <a:alpha val="43137"/>
                    </a:srgbClr>
                  </a:outerShdw>
                </a:effectLst>
                <a:latin typeface="Adagio_Sans" panose="00000500000000000000" pitchFamily="50" charset="0"/>
              </a:rPr>
              <a:t>Opportunities</a:t>
            </a:r>
            <a:r>
              <a:rPr lang="en-US" dirty="0" smtClean="0">
                <a:latin typeface="Adagio_Sans" panose="00000500000000000000" pitchFamily="50" charset="0"/>
              </a:rPr>
              <a:t>: Promotion</a:t>
            </a:r>
            <a:br>
              <a:rPr lang="en-US" dirty="0" smtClean="0">
                <a:latin typeface="Adagio_Sans" panose="00000500000000000000" pitchFamily="50" charset="0"/>
              </a:rPr>
            </a:br>
            <a:r>
              <a:rPr lang="en-US" sz="3100" dirty="0">
                <a:latin typeface="Adagio_Sans" panose="00000500000000000000" pitchFamily="50" charset="0"/>
              </a:rPr>
              <a:t>Remind stakeholders that synagogues matter</a:t>
            </a:r>
            <a:endParaRPr lang="en-US" dirty="0">
              <a:latin typeface="Adagio_Sans" panose="00000500000000000000" pitchFamily="50" charset="0"/>
            </a:endParaRPr>
          </a:p>
        </p:txBody>
      </p:sp>
      <p:sp>
        <p:nvSpPr>
          <p:cNvPr id="3" name="Content Placeholder 2"/>
          <p:cNvSpPr>
            <a:spLocks noGrp="1"/>
          </p:cNvSpPr>
          <p:nvPr>
            <p:ph sz="half" idx="1"/>
          </p:nvPr>
        </p:nvSpPr>
        <p:spPr>
          <a:xfrm>
            <a:off x="392026" y="1763998"/>
            <a:ext cx="6680200" cy="3982411"/>
          </a:xfrm>
        </p:spPr>
        <p:txBody>
          <a:bodyPr>
            <a:noAutofit/>
          </a:bodyPr>
          <a:lstStyle/>
          <a:p>
            <a:pPr marL="0" indent="0">
              <a:buNone/>
            </a:pPr>
            <a:r>
              <a:rPr lang="en-US" sz="2000" dirty="0"/>
              <a:t>While overall the number of Conservative and Reform households continues to decline, for Conservative and Reform Jews, </a:t>
            </a:r>
            <a:r>
              <a:rPr lang="en-US" sz="2000" dirty="0">
                <a:solidFill>
                  <a:schemeClr val="accent1"/>
                </a:solidFill>
              </a:rPr>
              <a:t>affiliation makes a huge difference in the level of engagement</a:t>
            </a:r>
            <a:r>
              <a:rPr lang="en-US" sz="2000" dirty="0"/>
              <a:t>. </a:t>
            </a:r>
          </a:p>
          <a:p>
            <a:pPr marL="0" indent="0">
              <a:buNone/>
            </a:pPr>
            <a:r>
              <a:rPr lang="en-US" sz="2000" dirty="0"/>
              <a:t>Nearly three quarters (73%) of Conservative Jews who are members of a congregation have high or very high levels of Jewish engagement, compared with less than 15% of Conservative Jews not affiliated with a congregation. </a:t>
            </a:r>
            <a:endParaRPr lang="en-US" dirty="0"/>
          </a:p>
          <a:p>
            <a:pPr marL="0" indent="0">
              <a:buNone/>
            </a:pPr>
            <a:r>
              <a:rPr lang="en-US" i="1" dirty="0" smtClean="0"/>
              <a:t>UJA </a:t>
            </a:r>
            <a:r>
              <a:rPr lang="en-US" i="1" dirty="0"/>
              <a:t>Executive Summary </a:t>
            </a:r>
            <a:r>
              <a:rPr lang="en-US" i="1" dirty="0" smtClean="0"/>
              <a:t>p.27</a:t>
            </a:r>
            <a:endParaRPr lang="en-US" i="1" dirty="0"/>
          </a:p>
        </p:txBody>
      </p:sp>
      <p:pic>
        <p:nvPicPr>
          <p:cNvPr id="3074" name="Picture 2" descr="\\uscjfs\users$\leventhal\My Documents\My Pictures\dix hills.jpg"/>
          <p:cNvPicPr>
            <a:picLocks noGrp="1" noChangeAspect="1" noChangeArrowheads="1"/>
          </p:cNvPicPr>
          <p:nvPr>
            <p:ph sz="half" idx="4294967295"/>
          </p:nvPr>
        </p:nvPicPr>
        <p:blipFill>
          <a:blip r:embed="rId2" cstate="print"/>
          <a:srcRect/>
          <a:stretch>
            <a:fillRect/>
          </a:stretch>
        </p:blipFill>
        <p:spPr bwMode="auto">
          <a:xfrm>
            <a:off x="7414211" y="1907568"/>
            <a:ext cx="2802582" cy="3248346"/>
          </a:xfrm>
          <a:prstGeom prst="rect">
            <a:avLst/>
          </a:prstGeom>
          <a:noFill/>
        </p:spPr>
      </p:pic>
      <p:sp>
        <p:nvSpPr>
          <p:cNvPr id="6" name="TextBox 5"/>
          <p:cNvSpPr txBox="1"/>
          <p:nvPr/>
        </p:nvSpPr>
        <p:spPr>
          <a:xfrm>
            <a:off x="7672502" y="5317144"/>
            <a:ext cx="2286000" cy="369332"/>
          </a:xfrm>
          <a:prstGeom prst="rect">
            <a:avLst/>
          </a:prstGeom>
          <a:solidFill>
            <a:schemeClr val="accent2">
              <a:lumMod val="40000"/>
              <a:lumOff val="60000"/>
            </a:schemeClr>
          </a:solidFill>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a:t>Dix Hills Jewish Center</a:t>
            </a:r>
          </a:p>
        </p:txBody>
      </p:sp>
    </p:spTree>
    <p:extLst>
      <p:ext uri="{BB962C8B-B14F-4D97-AF65-F5344CB8AC3E}">
        <p14:creationId xmlns:p14="http://schemas.microsoft.com/office/powerpoint/2010/main" val="5326807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224" y="274638"/>
            <a:ext cx="7666934" cy="1325563"/>
          </a:xfrm>
        </p:spPr>
        <p:style>
          <a:lnRef idx="2">
            <a:schemeClr val="accent6"/>
          </a:lnRef>
          <a:fillRef idx="1">
            <a:schemeClr val="lt1"/>
          </a:fillRef>
          <a:effectRef idx="0">
            <a:schemeClr val="accent6"/>
          </a:effectRef>
          <a:fontRef idx="minor">
            <a:schemeClr val="dk1"/>
          </a:fontRef>
        </p:style>
        <p:txBody>
          <a:bodyPr/>
          <a:lstStyle/>
          <a:p>
            <a:r>
              <a:rPr lang="en-US" dirty="0" smtClean="0">
                <a:latin typeface="Adagio_Sans" panose="00000500000000000000" pitchFamily="50" charset="0"/>
              </a:rPr>
              <a:t>Opportunities: Partnerships</a:t>
            </a:r>
            <a:endParaRPr lang="en-US" dirty="0">
              <a:latin typeface="Adagio_Sans" panose="00000500000000000000" pitchFamily="50" charset="0"/>
            </a:endParaRPr>
          </a:p>
        </p:txBody>
      </p:sp>
      <p:sp>
        <p:nvSpPr>
          <p:cNvPr id="3" name="Content Placeholder 2"/>
          <p:cNvSpPr>
            <a:spLocks noGrp="1"/>
          </p:cNvSpPr>
          <p:nvPr>
            <p:ph sz="half" idx="1"/>
          </p:nvPr>
        </p:nvSpPr>
        <p:spPr>
          <a:xfrm>
            <a:off x="443286" y="1600201"/>
            <a:ext cx="7633913" cy="3727611"/>
          </a:xfrm>
        </p:spPr>
        <p:txBody>
          <a:bodyPr>
            <a:noAutofit/>
          </a:bodyPr>
          <a:lstStyle/>
          <a:p>
            <a:pPr marL="0" indent="0">
              <a:buNone/>
            </a:pPr>
            <a:r>
              <a:rPr lang="en-US" sz="2800" b="1" dirty="0" smtClean="0"/>
              <a:t>Welcome to the Jewish Journey Project (JJP) </a:t>
            </a:r>
            <a:endParaRPr lang="en-US" sz="2800" dirty="0" smtClean="0"/>
          </a:p>
          <a:p>
            <a:pPr marL="0" indent="0">
              <a:buNone/>
            </a:pPr>
            <a:r>
              <a:rPr lang="en-US" sz="2800" dirty="0" smtClean="0"/>
              <a:t>JJP provides participants—from 3rd to 7th grades—with rich opportunities to engage in extensive educational opportunities </a:t>
            </a:r>
            <a:r>
              <a:rPr lang="en-US" sz="2800" b="1" u="sng" dirty="0" smtClean="0"/>
              <a:t>outside of the classroom</a:t>
            </a:r>
            <a:r>
              <a:rPr lang="en-US" sz="2800" dirty="0" smtClean="0"/>
              <a:t>, making use of the vast Jewish resources of our great city of New York. </a:t>
            </a:r>
          </a:p>
          <a:p>
            <a:pPr marL="0" indent="0">
              <a:buNone/>
            </a:pPr>
            <a:endParaRPr lang="en-US" dirty="0" smtClean="0"/>
          </a:p>
          <a:p>
            <a:endParaRPr lang="en-US" sz="1200" dirty="0"/>
          </a:p>
        </p:txBody>
      </p:sp>
      <p:pic>
        <p:nvPicPr>
          <p:cNvPr id="7170" name="Picture 2" descr="\\uscjfs\users$\leventhal\My Documents\My Pictures\JCC Journeys Project.jpg"/>
          <p:cNvPicPr>
            <a:picLocks noGrp="1" noChangeAspect="1" noChangeArrowheads="1"/>
          </p:cNvPicPr>
          <p:nvPr>
            <p:ph sz="half" idx="4294967295"/>
          </p:nvPr>
        </p:nvPicPr>
        <p:blipFill>
          <a:blip r:embed="rId2" cstate="print"/>
          <a:srcRect/>
          <a:stretch>
            <a:fillRect/>
          </a:stretch>
        </p:blipFill>
        <p:spPr bwMode="auto">
          <a:xfrm>
            <a:off x="8369406" y="2046271"/>
            <a:ext cx="2455023" cy="2330520"/>
          </a:xfrm>
          <a:prstGeom prst="rect">
            <a:avLst/>
          </a:prstGeom>
          <a:noFill/>
        </p:spPr>
      </p:pic>
      <p:sp>
        <p:nvSpPr>
          <p:cNvPr id="6" name="TextBox 5"/>
          <p:cNvSpPr txBox="1"/>
          <p:nvPr/>
        </p:nvSpPr>
        <p:spPr>
          <a:xfrm>
            <a:off x="8297236" y="4403138"/>
            <a:ext cx="2599361"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t>Other partners, agencies, local universities</a:t>
            </a:r>
          </a:p>
        </p:txBody>
      </p:sp>
    </p:spTree>
    <p:extLst>
      <p:ext uri="{BB962C8B-B14F-4D97-AF65-F5344CB8AC3E}">
        <p14:creationId xmlns:p14="http://schemas.microsoft.com/office/powerpoint/2010/main" val="11220256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9091" y="3780889"/>
            <a:ext cx="9849598" cy="1084289"/>
          </a:xfrm>
        </p:spPr>
        <p:txBody>
          <a:bodyPr/>
          <a:lstStyle/>
          <a:p>
            <a:pPr lvl="0"/>
            <a:r>
              <a:rPr lang="en-US" dirty="0" smtClean="0"/>
              <a:t>Conducting SWOT Workshop</a:t>
            </a:r>
            <a:endParaRPr lang="en-US" dirty="0">
              <a:solidFill>
                <a:schemeClr val="tx1"/>
              </a:solidFill>
            </a:endParaRPr>
          </a:p>
        </p:txBody>
      </p:sp>
      <p:pic>
        <p:nvPicPr>
          <p:cNvPr id="3" name="Picture 2" descr="C:\Users\charlie\Downloads\179763_528536060516654_1642611063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08253" y="1305854"/>
            <a:ext cx="2971273" cy="2228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6809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604" y="230972"/>
            <a:ext cx="4417887" cy="1325563"/>
          </a:xfrm>
        </p:spPr>
        <p:style>
          <a:lnRef idx="2">
            <a:schemeClr val="accent6"/>
          </a:lnRef>
          <a:fillRef idx="1">
            <a:schemeClr val="lt1"/>
          </a:fillRef>
          <a:effectRef idx="0">
            <a:schemeClr val="accent6"/>
          </a:effectRef>
          <a:fontRef idx="minor">
            <a:schemeClr val="dk1"/>
          </a:fontRef>
        </p:style>
        <p:txBody>
          <a:bodyPr>
            <a:normAutofit/>
          </a:bodyPr>
          <a:lstStyle/>
          <a:p>
            <a:r>
              <a:rPr lang="en-US" dirty="0" smtClean="0">
                <a:latin typeface="Adagio_Sans" panose="00000500000000000000" pitchFamily="50" charset="0"/>
              </a:rPr>
              <a:t>SWOT Exercise</a:t>
            </a:r>
            <a:br>
              <a:rPr lang="en-US" dirty="0" smtClean="0">
                <a:latin typeface="Adagio_Sans" panose="00000500000000000000" pitchFamily="50" charset="0"/>
              </a:rPr>
            </a:br>
            <a:r>
              <a:rPr lang="en-US" sz="2700" dirty="0" smtClean="0">
                <a:latin typeface="Adagio_Sans" panose="00000500000000000000" pitchFamily="50" charset="0"/>
              </a:rPr>
              <a:t>60 </a:t>
            </a:r>
            <a:r>
              <a:rPr lang="en-US" sz="2700" dirty="0">
                <a:latin typeface="Adagio_Sans" panose="00000500000000000000" pitchFamily="50" charset="0"/>
              </a:rPr>
              <a:t>Minutes</a:t>
            </a:r>
            <a:endParaRPr lang="en-US" dirty="0">
              <a:solidFill>
                <a:srgbClr val="C00000"/>
              </a:solidFill>
              <a:latin typeface="Adagio_Sans" panose="00000500000000000000" pitchFamily="50" charset="0"/>
            </a:endParaRPr>
          </a:p>
        </p:txBody>
      </p:sp>
      <p:sp>
        <p:nvSpPr>
          <p:cNvPr id="3" name="Content Placeholder 2"/>
          <p:cNvSpPr>
            <a:spLocks noGrp="1"/>
          </p:cNvSpPr>
          <p:nvPr>
            <p:ph sz="half" idx="1"/>
          </p:nvPr>
        </p:nvSpPr>
        <p:spPr>
          <a:xfrm>
            <a:off x="478604" y="2018872"/>
            <a:ext cx="7637980" cy="3303142"/>
          </a:xfrm>
        </p:spPr>
        <p:txBody>
          <a:bodyPr>
            <a:normAutofit/>
          </a:bodyPr>
          <a:lstStyle/>
          <a:p>
            <a:pPr>
              <a:buNone/>
            </a:pPr>
            <a:r>
              <a:rPr lang="en-US" sz="3200" b="1" dirty="0"/>
              <a:t>Trigger </a:t>
            </a:r>
            <a:r>
              <a:rPr lang="en-US" sz="3200" b="1" dirty="0" smtClean="0"/>
              <a:t>Text: </a:t>
            </a:r>
            <a:r>
              <a:rPr lang="en-US" sz="3200" b="1" dirty="0"/>
              <a:t>The </a:t>
            </a:r>
            <a:r>
              <a:rPr lang="en-US" sz="3200" b="1" dirty="0" smtClean="0"/>
              <a:t>Spies	</a:t>
            </a:r>
            <a:r>
              <a:rPr lang="en-US" sz="3200" dirty="0" smtClean="0"/>
              <a:t>10 </a:t>
            </a:r>
            <a:r>
              <a:rPr lang="en-US" sz="3200" dirty="0"/>
              <a:t>minutes </a:t>
            </a:r>
          </a:p>
          <a:p>
            <a:pPr>
              <a:buNone/>
            </a:pPr>
            <a:r>
              <a:rPr lang="en-US" sz="3200" b="1" dirty="0"/>
              <a:t>Review Fact Book </a:t>
            </a:r>
            <a:r>
              <a:rPr lang="en-US" sz="3200" b="1" dirty="0" smtClean="0"/>
              <a:t>		</a:t>
            </a:r>
            <a:r>
              <a:rPr lang="en-US" sz="3200" dirty="0" smtClean="0"/>
              <a:t>15 </a:t>
            </a:r>
            <a:r>
              <a:rPr lang="en-US" sz="3200" dirty="0"/>
              <a:t>minutes</a:t>
            </a:r>
          </a:p>
          <a:p>
            <a:pPr>
              <a:buNone/>
            </a:pPr>
            <a:r>
              <a:rPr lang="en-US" sz="3200" b="1" dirty="0"/>
              <a:t>Conduct the SWOT 	</a:t>
            </a:r>
            <a:r>
              <a:rPr lang="en-US" sz="3200" dirty="0" smtClean="0"/>
              <a:t>30 </a:t>
            </a:r>
            <a:r>
              <a:rPr lang="en-US" sz="3200" dirty="0"/>
              <a:t>minutes</a:t>
            </a:r>
          </a:p>
          <a:p>
            <a:pPr>
              <a:buNone/>
            </a:pPr>
            <a:r>
              <a:rPr lang="en-US" sz="2800" b="1" dirty="0" smtClean="0"/>
              <a:t>Strengths </a:t>
            </a:r>
            <a:r>
              <a:rPr lang="en-US" sz="2800" b="1" dirty="0"/>
              <a:t>to </a:t>
            </a:r>
            <a:r>
              <a:rPr lang="en-US" sz="2800" b="1" dirty="0" smtClean="0"/>
              <a:t>Possibilities</a:t>
            </a:r>
            <a:r>
              <a:rPr lang="en-US" sz="3200" b="1" dirty="0" smtClean="0"/>
              <a:t> 	</a:t>
            </a:r>
            <a:r>
              <a:rPr lang="en-US" sz="3200" dirty="0" smtClean="0"/>
              <a:t>10 minutes</a:t>
            </a:r>
            <a:endParaRPr lang="en-US" sz="3200" dirty="0"/>
          </a:p>
        </p:txBody>
      </p:sp>
      <p:pic>
        <p:nvPicPr>
          <p:cNvPr id="1026" name="Picture 2" descr="C:\Users\bible1.BobLevanthal-PC\Pictures\SWOT.jpg"/>
          <p:cNvPicPr>
            <a:picLocks noGrp="1" noChangeAspect="1" noChangeArrowheads="1"/>
          </p:cNvPicPr>
          <p:nvPr>
            <p:ph sz="half" idx="4294967295"/>
          </p:nvPr>
        </p:nvPicPr>
        <p:blipFill>
          <a:blip r:embed="rId2" cstate="print"/>
          <a:srcRect/>
          <a:stretch>
            <a:fillRect/>
          </a:stretch>
        </p:blipFill>
        <p:spPr bwMode="auto">
          <a:xfrm>
            <a:off x="7862910" y="1815101"/>
            <a:ext cx="2779404" cy="3383622"/>
          </a:xfrm>
          <a:prstGeom prst="rect">
            <a:avLst/>
          </a:prstGeom>
          <a:noFill/>
        </p:spPr>
      </p:pic>
    </p:spTree>
    <p:extLst>
      <p:ext uri="{BB962C8B-B14F-4D97-AF65-F5344CB8AC3E}">
        <p14:creationId xmlns:p14="http://schemas.microsoft.com/office/powerpoint/2010/main" val="338173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225" y="354067"/>
            <a:ext cx="6020656" cy="1325563"/>
          </a:xfrm>
          <a:noFill/>
          <a:ln>
            <a:noFill/>
          </a:ln>
        </p:spPr>
        <p:style>
          <a:lnRef idx="2">
            <a:schemeClr val="dk1"/>
          </a:lnRef>
          <a:fillRef idx="1">
            <a:schemeClr val="lt1"/>
          </a:fillRef>
          <a:effectRef idx="0">
            <a:schemeClr val="dk1"/>
          </a:effectRef>
          <a:fontRef idx="minor">
            <a:schemeClr val="dk1"/>
          </a:fontRef>
        </p:style>
        <p:txBody>
          <a:bodyPr/>
          <a:lstStyle/>
          <a:p>
            <a:r>
              <a:rPr lang="en-US" dirty="0" smtClean="0">
                <a:solidFill>
                  <a:schemeClr val="tx1"/>
                </a:solidFill>
                <a:effectLst>
                  <a:outerShdw blurRad="38100" dist="38100" dir="2700000" algn="tl">
                    <a:srgbClr val="000000">
                      <a:alpha val="43137"/>
                    </a:srgbClr>
                  </a:outerShdw>
                </a:effectLst>
              </a:rPr>
              <a:t>Conduct </a:t>
            </a:r>
            <a:r>
              <a:rPr lang="en-US" dirty="0" smtClean="0">
                <a:solidFill>
                  <a:schemeClr val="accent1"/>
                </a:solidFill>
                <a:effectLst>
                  <a:outerShdw blurRad="38100" dist="38100" dir="2700000" algn="tl">
                    <a:srgbClr val="000000">
                      <a:alpha val="43137"/>
                    </a:srgbClr>
                  </a:outerShdw>
                </a:effectLst>
              </a:rPr>
              <a:t>SWOT</a:t>
            </a:r>
            <a:r>
              <a:rPr lang="en-US" dirty="0" smtClean="0">
                <a:solidFill>
                  <a:schemeClr val="tx1"/>
                </a:solidFill>
                <a:effectLst>
                  <a:outerShdw blurRad="38100" dist="38100" dir="2700000" algn="tl">
                    <a:srgbClr val="000000">
                      <a:alpha val="43137"/>
                    </a:srgbClr>
                  </a:outerShdw>
                </a:effectLst>
              </a:rPr>
              <a:t> Exercise</a:t>
            </a:r>
            <a:endParaRPr lang="en-US"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sz="half" idx="1"/>
          </p:nvPr>
        </p:nvSpPr>
        <p:spPr>
          <a:xfrm>
            <a:off x="413963" y="1826233"/>
            <a:ext cx="4834562" cy="3331395"/>
          </a:xfrm>
        </p:spPr>
        <p:txBody>
          <a:bodyPr>
            <a:normAutofit lnSpcReduction="10000"/>
          </a:bodyPr>
          <a:lstStyle/>
          <a:p>
            <a:pPr>
              <a:buNone/>
            </a:pPr>
            <a:r>
              <a:rPr lang="en-US" sz="2400" b="1" dirty="0" smtClean="0"/>
              <a:t>Whole Group</a:t>
            </a:r>
            <a:r>
              <a:rPr lang="en-US" sz="2400" dirty="0" smtClean="0"/>
              <a:t>- 30 minutes</a:t>
            </a:r>
          </a:p>
          <a:p>
            <a:r>
              <a:rPr lang="en-US" sz="2400" dirty="0" smtClean="0"/>
              <a:t>The planners will take two (2)  pages and make entries into each section.</a:t>
            </a:r>
          </a:p>
          <a:p>
            <a:r>
              <a:rPr lang="en-US" sz="2400" dirty="0" smtClean="0"/>
              <a:t>Use as many sheets as needed.</a:t>
            </a:r>
          </a:p>
          <a:p>
            <a:r>
              <a:rPr lang="en-US" sz="2400" dirty="0" smtClean="0"/>
              <a:t>Strength (Left)</a:t>
            </a:r>
          </a:p>
          <a:p>
            <a:r>
              <a:rPr lang="en-US" sz="2400" dirty="0" smtClean="0"/>
              <a:t>Weakness (right) </a:t>
            </a:r>
          </a:p>
          <a:p>
            <a:pPr>
              <a:buNone/>
            </a:pPr>
            <a:endParaRPr lang="en-US" b="1" dirty="0" smtClean="0">
              <a:solidFill>
                <a:srgbClr val="C00000"/>
              </a:solidFill>
            </a:endParaRPr>
          </a:p>
          <a:p>
            <a:endParaRPr lang="en-US" dirty="0" smtClean="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506554936"/>
              </p:ext>
            </p:extLst>
          </p:nvPr>
        </p:nvGraphicFramePr>
        <p:xfrm>
          <a:off x="5993258" y="1323324"/>
          <a:ext cx="4301448" cy="4754880"/>
        </p:xfrm>
        <a:graphic>
          <a:graphicData uri="http://schemas.openxmlformats.org/drawingml/2006/table">
            <a:tbl>
              <a:tblPr firstRow="1" bandRow="1">
                <a:tableStyleId>{5C22544A-7EE6-4342-B048-85BDC9FD1C3A}</a:tableStyleId>
              </a:tblPr>
              <a:tblGrid>
                <a:gridCol w="2150724">
                  <a:extLst>
                    <a:ext uri="{9D8B030D-6E8A-4147-A177-3AD203B41FA5}">
                      <a16:colId xmlns:a16="http://schemas.microsoft.com/office/drawing/2014/main" val="20000"/>
                    </a:ext>
                  </a:extLst>
                </a:gridCol>
                <a:gridCol w="2150724">
                  <a:extLst>
                    <a:ext uri="{9D8B030D-6E8A-4147-A177-3AD203B41FA5}">
                      <a16:colId xmlns:a16="http://schemas.microsoft.com/office/drawing/2014/main" val="20001"/>
                    </a:ext>
                  </a:extLst>
                </a:gridCol>
              </a:tblGrid>
              <a:tr h="4658288">
                <a:tc>
                  <a:txBody>
                    <a:bodyPr/>
                    <a:lstStyle/>
                    <a:p>
                      <a:r>
                        <a:rPr lang="en-US" u="sng" dirty="0" smtClean="0">
                          <a:solidFill>
                            <a:schemeClr val="tx1"/>
                          </a:solidFill>
                        </a:rPr>
                        <a:t>Strengths (Left)</a:t>
                      </a:r>
                    </a:p>
                    <a:p>
                      <a:endParaRPr lang="en-US" dirty="0" smtClean="0">
                        <a:solidFill>
                          <a:schemeClr val="tx1"/>
                        </a:solidFill>
                      </a:endParaRPr>
                    </a:p>
                    <a:p>
                      <a:r>
                        <a:rPr lang="en-US" dirty="0" smtClean="0">
                          <a:solidFill>
                            <a:schemeClr val="tx1"/>
                          </a:solidFill>
                        </a:rPr>
                        <a:t>Great facility- Renovated 5 years ago. </a:t>
                      </a:r>
                    </a:p>
                    <a:p>
                      <a:r>
                        <a:rPr lang="en-US" dirty="0" smtClean="0">
                          <a:solidFill>
                            <a:schemeClr val="tx1"/>
                          </a:solidFill>
                        </a:rPr>
                        <a:t>Prime location near the JCC and major Jewish neighborhoods.</a:t>
                      </a:r>
                    </a:p>
                    <a:p>
                      <a:endParaRPr lang="en-US" dirty="0" smtClean="0">
                        <a:solidFill>
                          <a:schemeClr val="tx1"/>
                        </a:solidFill>
                      </a:endParaRPr>
                    </a:p>
                    <a:p>
                      <a:r>
                        <a:rPr lang="en-US" dirty="0" smtClean="0">
                          <a:solidFill>
                            <a:schemeClr val="tx1"/>
                          </a:solidFill>
                        </a:rPr>
                        <a:t>Award winning religious school. Has new computer lab.</a:t>
                      </a:r>
                    </a:p>
                    <a:p>
                      <a:r>
                        <a:rPr lang="en-US" dirty="0" smtClean="0">
                          <a:solidFill>
                            <a:schemeClr val="tx1"/>
                          </a:solidFill>
                        </a:rPr>
                        <a:t>Received awards for cooperative learning.</a:t>
                      </a:r>
                    </a:p>
                    <a:p>
                      <a:endParaRPr lang="en-US" dirty="0">
                        <a:solidFill>
                          <a:schemeClr val="tx1"/>
                        </a:solidFill>
                      </a:endParaRPr>
                    </a:p>
                  </a:txBody>
                  <a:tcPr>
                    <a:solidFill>
                      <a:schemeClr val="accent2">
                        <a:lumMod val="60000"/>
                        <a:lumOff val="40000"/>
                      </a:schemeClr>
                    </a:solidFill>
                  </a:tcPr>
                </a:tc>
                <a:tc>
                  <a:txBody>
                    <a:bodyPr/>
                    <a:lstStyle/>
                    <a:p>
                      <a:r>
                        <a:rPr lang="en-US" u="sng" dirty="0" smtClean="0">
                          <a:solidFill>
                            <a:schemeClr val="tx1"/>
                          </a:solidFill>
                        </a:rPr>
                        <a:t>Weaknesses (Right)</a:t>
                      </a:r>
                    </a:p>
                    <a:p>
                      <a:endParaRPr lang="en-US" dirty="0" smtClean="0">
                        <a:solidFill>
                          <a:schemeClr val="tx1"/>
                        </a:solidFill>
                      </a:endParaRPr>
                    </a:p>
                    <a:p>
                      <a:r>
                        <a:rPr lang="en-US" dirty="0" smtClean="0">
                          <a:solidFill>
                            <a:schemeClr val="tx1"/>
                          </a:solidFill>
                        </a:rPr>
                        <a:t>Housing</a:t>
                      </a:r>
                      <a:r>
                        <a:rPr lang="en-US" baseline="0" dirty="0" smtClean="0">
                          <a:solidFill>
                            <a:schemeClr val="tx1"/>
                          </a:solidFill>
                        </a:rPr>
                        <a:t> costs are rising. Some families are having to move 20 minutes away. With traffic it can be 30 minutes.</a:t>
                      </a:r>
                    </a:p>
                    <a:p>
                      <a:endParaRPr lang="en-US" baseline="0" dirty="0" smtClean="0">
                        <a:solidFill>
                          <a:schemeClr val="tx1"/>
                        </a:solidFill>
                      </a:endParaRPr>
                    </a:p>
                    <a:p>
                      <a:r>
                        <a:rPr lang="en-US" baseline="0" dirty="0" smtClean="0">
                          <a:solidFill>
                            <a:schemeClr val="tx1"/>
                          </a:solidFill>
                        </a:rPr>
                        <a:t>Have to compete with children’s sports on Sundays. Those who live farther out have poor attendance.</a:t>
                      </a:r>
                      <a:endParaRPr lang="en-US" dirty="0">
                        <a:solidFill>
                          <a:schemeClr val="tx1"/>
                        </a:solidFill>
                      </a:endParaRPr>
                    </a:p>
                  </a:txBody>
                  <a:tcPr>
                    <a:solidFill>
                      <a:schemeClr val="accent3">
                        <a:lumMod val="40000"/>
                        <a:lumOff val="60000"/>
                      </a:schemeClr>
                    </a:solidFill>
                  </a:tcPr>
                </a:tc>
                <a:extLst>
                  <a:ext uri="{0D108BD9-81ED-4DB2-BD59-A6C34878D82A}">
                    <a16:rowId xmlns:a16="http://schemas.microsoft.com/office/drawing/2014/main" val="10000"/>
                  </a:ext>
                </a:extLst>
              </a:tr>
            </a:tbl>
          </a:graphicData>
        </a:graphic>
      </p:graphicFrame>
      <p:sp>
        <p:nvSpPr>
          <p:cNvPr id="6" name="TextBox 5"/>
          <p:cNvSpPr txBox="1"/>
          <p:nvPr/>
        </p:nvSpPr>
        <p:spPr>
          <a:xfrm>
            <a:off x="413963" y="5157628"/>
            <a:ext cx="5305746" cy="646331"/>
          </a:xfrm>
          <a:prstGeom prst="rect">
            <a:avLst/>
          </a:prstGeom>
          <a:noFill/>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b="1" i="1" dirty="0" smtClean="0"/>
              <a:t>Finish </a:t>
            </a:r>
            <a:r>
              <a:rPr lang="en-US" b="1" i="1" dirty="0"/>
              <a:t>Strengths and Weaknesses before you do </a:t>
            </a:r>
            <a:r>
              <a:rPr lang="en-US" b="1" i="1" dirty="0" smtClean="0"/>
              <a:t>Opportunities </a:t>
            </a:r>
            <a:r>
              <a:rPr lang="en-US" b="1" i="1" dirty="0"/>
              <a:t>and </a:t>
            </a:r>
            <a:r>
              <a:rPr lang="en-US" b="1" i="1" dirty="0" smtClean="0"/>
              <a:t>Threats.</a:t>
            </a:r>
            <a:endParaRPr lang="en-US" b="1" i="1" dirty="0"/>
          </a:p>
        </p:txBody>
      </p:sp>
    </p:spTree>
    <p:extLst>
      <p:ext uri="{BB962C8B-B14F-4D97-AF65-F5344CB8AC3E}">
        <p14:creationId xmlns:p14="http://schemas.microsoft.com/office/powerpoint/2010/main" val="35132589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589" y="365125"/>
            <a:ext cx="8583202" cy="1325563"/>
          </a:xfrm>
        </p:spPr>
        <p:txBody>
          <a:bodyPr>
            <a:normAutofit/>
          </a:bodyPr>
          <a:lstStyle/>
          <a:p>
            <a:r>
              <a:rPr lang="en-US" b="1" dirty="0" smtClean="0"/>
              <a:t>Connect Strengths to </a:t>
            </a:r>
            <a:r>
              <a:rPr lang="en-US" b="1" dirty="0" smtClean="0">
                <a:solidFill>
                  <a:schemeClr val="accent1"/>
                </a:solidFill>
              </a:rPr>
              <a:t>Possibilities</a:t>
            </a:r>
            <a:endParaRPr lang="en-US" dirty="0">
              <a:solidFill>
                <a:schemeClr val="accent1"/>
              </a:solidFill>
            </a:endParaRPr>
          </a:p>
        </p:txBody>
      </p:sp>
      <p:sp>
        <p:nvSpPr>
          <p:cNvPr id="3" name="Content Placeholder 2"/>
          <p:cNvSpPr>
            <a:spLocks noGrp="1"/>
          </p:cNvSpPr>
          <p:nvPr>
            <p:ph sz="half" idx="1"/>
          </p:nvPr>
        </p:nvSpPr>
        <p:spPr>
          <a:xfrm>
            <a:off x="513709" y="2853042"/>
            <a:ext cx="5344274" cy="1893619"/>
          </a:xfrm>
        </p:spPr>
        <p:txBody>
          <a:bodyPr>
            <a:normAutofit fontScale="92500"/>
          </a:bodyPr>
          <a:lstStyle/>
          <a:p>
            <a:pPr marL="0" indent="0">
              <a:buNone/>
            </a:pPr>
            <a:r>
              <a:rPr lang="en-US" sz="4400" b="1" i="1" dirty="0" smtClean="0"/>
              <a:t>“Connect Strengths </a:t>
            </a:r>
            <a:r>
              <a:rPr lang="en-US" sz="4400" b="1" i="1" dirty="0"/>
              <a:t>to </a:t>
            </a:r>
            <a:r>
              <a:rPr lang="en-US" sz="4400" b="1" i="1" dirty="0" smtClean="0"/>
              <a:t>Possibilities”</a:t>
            </a:r>
            <a:endParaRPr lang="en-US" sz="4400" b="1" i="1" dirty="0"/>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graphicFrame>
        <p:nvGraphicFramePr>
          <p:cNvPr id="6" name="Content Placeholder 5"/>
          <p:cNvGraphicFramePr>
            <a:graphicFrameLocks noGrp="1"/>
          </p:cNvGraphicFramePr>
          <p:nvPr>
            <p:ph sz="half" idx="4294967295"/>
            <p:extLst>
              <p:ext uri="{D42A27DB-BD31-4B8C-83A1-F6EECF244321}">
                <p14:modId xmlns:p14="http://schemas.microsoft.com/office/powerpoint/2010/main" val="212980703"/>
              </p:ext>
            </p:extLst>
          </p:nvPr>
        </p:nvGraphicFramePr>
        <p:xfrm>
          <a:off x="5857983" y="1826821"/>
          <a:ext cx="4510356" cy="4636624"/>
        </p:xfrm>
        <a:graphic>
          <a:graphicData uri="http://schemas.openxmlformats.org/drawingml/2006/table">
            <a:tbl>
              <a:tblPr firstRow="1" bandRow="1">
                <a:tableStyleId>{5C22544A-7EE6-4342-B048-85BDC9FD1C3A}</a:tableStyleId>
              </a:tblPr>
              <a:tblGrid>
                <a:gridCol w="2255178">
                  <a:extLst>
                    <a:ext uri="{9D8B030D-6E8A-4147-A177-3AD203B41FA5}">
                      <a16:colId xmlns:a16="http://schemas.microsoft.com/office/drawing/2014/main" val="20000"/>
                    </a:ext>
                  </a:extLst>
                </a:gridCol>
                <a:gridCol w="2255178">
                  <a:extLst>
                    <a:ext uri="{9D8B030D-6E8A-4147-A177-3AD203B41FA5}">
                      <a16:colId xmlns:a16="http://schemas.microsoft.com/office/drawing/2014/main" val="20001"/>
                    </a:ext>
                  </a:extLst>
                </a:gridCol>
              </a:tblGrid>
              <a:tr h="4636624">
                <a:tc>
                  <a:txBody>
                    <a:bodyPr/>
                    <a:lstStyle/>
                    <a:p>
                      <a:r>
                        <a:rPr lang="en-US" u="sng" dirty="0" smtClean="0">
                          <a:solidFill>
                            <a:schemeClr val="tx1"/>
                          </a:solidFill>
                        </a:rPr>
                        <a:t>Strengths</a:t>
                      </a:r>
                    </a:p>
                    <a:p>
                      <a:r>
                        <a:rPr lang="en-US" dirty="0" smtClean="0">
                          <a:solidFill>
                            <a:schemeClr val="tx1"/>
                          </a:solidFill>
                        </a:rPr>
                        <a:t>Great facility- Renovated 5 years ago. </a:t>
                      </a:r>
                    </a:p>
                    <a:p>
                      <a:r>
                        <a:rPr lang="en-US" dirty="0" smtClean="0">
                          <a:solidFill>
                            <a:schemeClr val="tx1"/>
                          </a:solidFill>
                        </a:rPr>
                        <a:t>Prime location near the JCC and major Jewish neighborhoods.</a:t>
                      </a: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Award winning religious school. Has new computer lab.</a:t>
                      </a:r>
                    </a:p>
                    <a:p>
                      <a:r>
                        <a:rPr lang="en-US" dirty="0" smtClean="0">
                          <a:solidFill>
                            <a:schemeClr val="tx1"/>
                          </a:solidFill>
                        </a:rPr>
                        <a:t>Received awards for cooperative learning.</a:t>
                      </a:r>
                    </a:p>
                  </a:txBody>
                  <a:tcPr>
                    <a:solidFill>
                      <a:schemeClr val="accent3">
                        <a:lumMod val="20000"/>
                        <a:lumOff val="80000"/>
                      </a:schemeClr>
                    </a:solidFill>
                  </a:tcPr>
                </a:tc>
                <a:tc>
                  <a:txBody>
                    <a:bodyPr/>
                    <a:lstStyle/>
                    <a:p>
                      <a:r>
                        <a:rPr lang="en-US" u="sng" dirty="0" smtClean="0">
                          <a:solidFill>
                            <a:schemeClr val="tx1"/>
                          </a:solidFill>
                        </a:rPr>
                        <a:t>Possibilities</a:t>
                      </a:r>
                      <a:r>
                        <a:rPr lang="en-US" b="0" u="sng" dirty="0" smtClean="0">
                          <a:solidFill>
                            <a:schemeClr val="tx1"/>
                          </a:solidFill>
                        </a:rPr>
                        <a:t> </a:t>
                      </a:r>
                    </a:p>
                    <a:p>
                      <a:r>
                        <a:rPr lang="en-US" b="0" u="none" dirty="0" smtClean="0">
                          <a:solidFill>
                            <a:schemeClr val="tx1"/>
                          </a:solidFill>
                        </a:rPr>
                        <a:t>Invite some independent minyanim to use great facility. Increase business for caterer. Social hall</a:t>
                      </a:r>
                      <a:r>
                        <a:rPr lang="en-US" b="0" u="none" baseline="0" dirty="0" smtClean="0">
                          <a:solidFill>
                            <a:schemeClr val="tx1"/>
                          </a:solidFill>
                        </a:rPr>
                        <a:t> f</a:t>
                      </a:r>
                      <a:r>
                        <a:rPr lang="en-US" b="0" u="none" dirty="0" smtClean="0">
                          <a:solidFill>
                            <a:schemeClr val="tx1"/>
                          </a:solidFill>
                        </a:rPr>
                        <a:t>ees.</a:t>
                      </a:r>
                    </a:p>
                    <a:p>
                      <a:endParaRPr lang="en-US" b="0" u="none" dirty="0" smtClean="0">
                        <a:solidFill>
                          <a:schemeClr val="tx1"/>
                        </a:solidFill>
                      </a:endParaRPr>
                    </a:p>
                    <a:p>
                      <a:endParaRPr lang="en-US" b="0" u="none" dirty="0" smtClean="0">
                        <a:solidFill>
                          <a:schemeClr val="tx1"/>
                        </a:solidFill>
                      </a:endParaRPr>
                    </a:p>
                    <a:p>
                      <a:r>
                        <a:rPr lang="en-US" b="0" u="none" dirty="0" smtClean="0">
                          <a:solidFill>
                            <a:schemeClr val="tx1"/>
                          </a:solidFill>
                        </a:rPr>
                        <a:t>Create more opportunties for on line learning and small team projects that can be done off site.</a:t>
                      </a:r>
                    </a:p>
                    <a:p>
                      <a:endParaRPr lang="en-US" b="0" u="none" dirty="0">
                        <a:solidFill>
                          <a:schemeClr val="tx1"/>
                        </a:solidFill>
                      </a:endParaRPr>
                    </a:p>
                  </a:txBody>
                  <a:tcPr>
                    <a:solidFill>
                      <a:schemeClr val="accent2">
                        <a:lumMod val="60000"/>
                        <a:lumOff val="40000"/>
                      </a:schemeClr>
                    </a:solidFill>
                  </a:tcPr>
                </a:tc>
                <a:extLst>
                  <a:ext uri="{0D108BD9-81ED-4DB2-BD59-A6C34878D82A}">
                    <a16:rowId xmlns:a16="http://schemas.microsoft.com/office/drawing/2014/main" val="10000"/>
                  </a:ext>
                </a:extLst>
              </a:tr>
            </a:tbl>
          </a:graphicData>
        </a:graphic>
      </p:graphicFrame>
      <p:sp>
        <p:nvSpPr>
          <p:cNvPr id="4" name="Curved Down Arrow 3"/>
          <p:cNvSpPr/>
          <p:nvPr/>
        </p:nvSpPr>
        <p:spPr>
          <a:xfrm>
            <a:off x="7144820" y="1372779"/>
            <a:ext cx="1524000" cy="457200"/>
          </a:xfrm>
          <a:prstGeom prst="curved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8842520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1273" y="3666838"/>
            <a:ext cx="9774482" cy="1921164"/>
          </a:xfrm>
        </p:spPr>
        <p:txBody>
          <a:bodyPr/>
          <a:lstStyle/>
          <a:p>
            <a:pPr lvl="0"/>
            <a:r>
              <a:rPr lang="en-US" dirty="0" smtClean="0"/>
              <a:t>Next Steps</a:t>
            </a:r>
            <a:br>
              <a:rPr lang="en-US" dirty="0" smtClean="0"/>
            </a:br>
            <a:r>
              <a:rPr lang="en-US" sz="3200" dirty="0" smtClean="0">
                <a:latin typeface="Adagio_Sans" panose="00000500000000000000" pitchFamily="50" charset="0"/>
              </a:rPr>
              <a:t>Ask KRM for Fact Book and Link to TCA</a:t>
            </a:r>
            <a:br>
              <a:rPr lang="en-US" sz="3200" dirty="0" smtClean="0">
                <a:latin typeface="Adagio_Sans" panose="00000500000000000000" pitchFamily="50" charset="0"/>
              </a:rPr>
            </a:br>
            <a:r>
              <a:rPr lang="en-US" sz="3200" dirty="0" smtClean="0">
                <a:latin typeface="Adagio_Sans" panose="00000500000000000000" pitchFamily="50" charset="0"/>
              </a:rPr>
              <a:t>Conduct TCA with SC and Board</a:t>
            </a:r>
            <a:br>
              <a:rPr lang="en-US" sz="3200" dirty="0" smtClean="0">
                <a:latin typeface="Adagio_Sans" panose="00000500000000000000" pitchFamily="50" charset="0"/>
              </a:rPr>
            </a:br>
            <a:r>
              <a:rPr lang="en-US" sz="3200" dirty="0" smtClean="0">
                <a:latin typeface="Adagio_Sans" panose="00000500000000000000" pitchFamily="50" charset="0"/>
              </a:rPr>
              <a:t>Debrief Data with Board</a:t>
            </a:r>
            <a:br>
              <a:rPr lang="en-US" sz="3200" dirty="0" smtClean="0">
                <a:latin typeface="Adagio_Sans" panose="00000500000000000000" pitchFamily="50" charset="0"/>
              </a:rPr>
            </a:br>
            <a:r>
              <a:rPr lang="en-US" sz="3200" dirty="0" smtClean="0">
                <a:latin typeface="Adagio_Sans" panose="00000500000000000000" pitchFamily="50" charset="0"/>
              </a:rPr>
              <a:t>Plan SWOT Exercise with Board</a:t>
            </a:r>
            <a:endParaRPr lang="en-US" sz="3200" dirty="0">
              <a:solidFill>
                <a:schemeClr val="tx1"/>
              </a:solidFill>
              <a:latin typeface="Adagio_Sans" panose="00000500000000000000" pitchFamily="50" charset="0"/>
            </a:endParaRPr>
          </a:p>
        </p:txBody>
      </p:sp>
    </p:spTree>
    <p:extLst>
      <p:ext uri="{BB962C8B-B14F-4D97-AF65-F5344CB8AC3E}">
        <p14:creationId xmlns:p14="http://schemas.microsoft.com/office/powerpoint/2010/main" val="3101747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95564" y="215028"/>
            <a:ext cx="8226287" cy="1325563"/>
          </a:xfrm>
        </p:spPr>
        <p:style>
          <a:lnRef idx="1">
            <a:schemeClr val="accent6"/>
          </a:lnRef>
          <a:fillRef idx="2">
            <a:schemeClr val="accent6"/>
          </a:fillRef>
          <a:effectRef idx="1">
            <a:schemeClr val="accent6"/>
          </a:effectRef>
          <a:fontRef idx="minor">
            <a:schemeClr val="dk1"/>
          </a:fontRef>
        </p:style>
        <p:txBody>
          <a:bodyPr>
            <a:noAutofit/>
          </a:bodyPr>
          <a:lstStyle/>
          <a:p>
            <a:r>
              <a:rPr lang="en-US" dirty="0" smtClean="0">
                <a:solidFill>
                  <a:schemeClr val="tx1"/>
                </a:solidFill>
                <a:latin typeface="Adagio_Sans" panose="00000500000000000000" pitchFamily="50" charset="0"/>
              </a:rPr>
              <a:t>Why do a SWOT?</a:t>
            </a:r>
            <a:br>
              <a:rPr lang="en-US" dirty="0" smtClean="0">
                <a:solidFill>
                  <a:schemeClr val="tx1"/>
                </a:solidFill>
                <a:latin typeface="Adagio_Sans" panose="00000500000000000000" pitchFamily="50" charset="0"/>
              </a:rPr>
            </a:br>
            <a:r>
              <a:rPr lang="en-US" sz="3200" dirty="0" smtClean="0">
                <a:latin typeface="Adagio_Sans" panose="00000500000000000000" pitchFamily="50" charset="0"/>
              </a:rPr>
              <a:t>To </a:t>
            </a:r>
            <a:r>
              <a:rPr lang="en-US" sz="3200" dirty="0">
                <a:latin typeface="Adagio_Sans" panose="00000500000000000000" pitchFamily="50" charset="0"/>
              </a:rPr>
              <a:t>get the </a:t>
            </a:r>
            <a:r>
              <a:rPr lang="en-US" sz="3200" dirty="0" smtClean="0">
                <a:latin typeface="Adagio_Sans" panose="00000500000000000000" pitchFamily="50" charset="0"/>
              </a:rPr>
              <a:t>“lay </a:t>
            </a:r>
            <a:r>
              <a:rPr lang="en-US" sz="3200" dirty="0">
                <a:latin typeface="Adagio_Sans" panose="00000500000000000000" pitchFamily="50" charset="0"/>
              </a:rPr>
              <a:t>of the land”</a:t>
            </a:r>
            <a:endParaRPr lang="en-US" sz="4000" dirty="0">
              <a:latin typeface="Adagio_Sans" panose="00000500000000000000" pitchFamily="50" charset="0"/>
            </a:endParaRPr>
          </a:p>
        </p:txBody>
      </p:sp>
      <p:sp>
        <p:nvSpPr>
          <p:cNvPr id="5" name="Text Placeholder 4"/>
          <p:cNvSpPr>
            <a:spLocks noGrp="1"/>
          </p:cNvSpPr>
          <p:nvPr>
            <p:ph idx="1"/>
          </p:nvPr>
        </p:nvSpPr>
        <p:spPr>
          <a:xfrm>
            <a:off x="295564" y="1587534"/>
            <a:ext cx="10719181" cy="4132976"/>
          </a:xfrm>
        </p:spPr>
        <p:txBody>
          <a:bodyPr>
            <a:noAutofit/>
          </a:bodyPr>
          <a:lstStyle/>
          <a:p>
            <a:pPr>
              <a:buNone/>
            </a:pPr>
            <a:r>
              <a:rPr lang="en-US" sz="2000" b="1" dirty="0">
                <a:solidFill>
                  <a:schemeClr val="accent1"/>
                </a:solidFill>
              </a:rPr>
              <a:t>An Honest Assessment of the Current Situation</a:t>
            </a:r>
          </a:p>
          <a:p>
            <a:r>
              <a:rPr lang="en-US" sz="2000" dirty="0"/>
              <a:t>Identify what is working well, so </a:t>
            </a:r>
            <a:r>
              <a:rPr lang="en-US" sz="2000" dirty="0" smtClean="0"/>
              <a:t>that you </a:t>
            </a:r>
            <a:r>
              <a:rPr lang="en-US" sz="2000" dirty="0"/>
              <a:t>can do more of </a:t>
            </a:r>
            <a:r>
              <a:rPr lang="en-US" sz="2000" dirty="0" smtClean="0"/>
              <a:t>it</a:t>
            </a:r>
            <a:endParaRPr lang="en-US" sz="2000" dirty="0"/>
          </a:p>
          <a:p>
            <a:r>
              <a:rPr lang="en-US" sz="2000" dirty="0"/>
              <a:t>Strengthen underdeveloped </a:t>
            </a:r>
            <a:r>
              <a:rPr lang="en-US" sz="2000" dirty="0" smtClean="0"/>
              <a:t>areas</a:t>
            </a:r>
            <a:endParaRPr lang="en-US" sz="2000" dirty="0"/>
          </a:p>
          <a:p>
            <a:r>
              <a:rPr lang="en-US" sz="2000" dirty="0"/>
              <a:t>Identify weaknesses and </a:t>
            </a:r>
            <a:r>
              <a:rPr lang="en-US" sz="2000" dirty="0" smtClean="0"/>
              <a:t>limit </a:t>
            </a:r>
            <a:r>
              <a:rPr lang="en-US" sz="2000" dirty="0"/>
              <a:t>things that are hurting the kehilla (congregation</a:t>
            </a:r>
            <a:r>
              <a:rPr lang="en-US" sz="2000" dirty="0" smtClean="0"/>
              <a:t>)</a:t>
            </a:r>
            <a:endParaRPr lang="en-US" sz="2000" dirty="0"/>
          </a:p>
          <a:p>
            <a:pPr>
              <a:buNone/>
            </a:pPr>
            <a:r>
              <a:rPr lang="en-US" sz="2000" b="1" dirty="0" smtClean="0">
                <a:solidFill>
                  <a:schemeClr val="accent1"/>
                </a:solidFill>
              </a:rPr>
              <a:t>Develop </a:t>
            </a:r>
            <a:r>
              <a:rPr lang="en-US" sz="2000" b="1" dirty="0">
                <a:solidFill>
                  <a:schemeClr val="accent1"/>
                </a:solidFill>
              </a:rPr>
              <a:t>Foresight - </a:t>
            </a:r>
            <a:r>
              <a:rPr lang="en-US" sz="2000" b="1" dirty="0" smtClean="0">
                <a:solidFill>
                  <a:schemeClr val="accent1"/>
                </a:solidFill>
              </a:rPr>
              <a:t>Anticipate </a:t>
            </a:r>
            <a:r>
              <a:rPr lang="en-US" sz="2000" b="1" dirty="0">
                <a:solidFill>
                  <a:schemeClr val="accent1"/>
                </a:solidFill>
              </a:rPr>
              <a:t>the Future</a:t>
            </a:r>
          </a:p>
          <a:p>
            <a:r>
              <a:rPr lang="en-US" sz="2000" dirty="0"/>
              <a:t>Scan the environment to see future trends, factors and forces that will impact your </a:t>
            </a:r>
            <a:r>
              <a:rPr lang="en-US" sz="2000" dirty="0" smtClean="0"/>
              <a:t>kehilla</a:t>
            </a:r>
            <a:endParaRPr lang="en-US" sz="2000" dirty="0"/>
          </a:p>
          <a:p>
            <a:r>
              <a:rPr lang="en-US" sz="2000" dirty="0" smtClean="0"/>
              <a:t>Develop </a:t>
            </a:r>
            <a:r>
              <a:rPr lang="en-US" sz="2000" dirty="0"/>
              <a:t>plans to take advantage of helpful </a:t>
            </a:r>
            <a:r>
              <a:rPr lang="en-US" sz="2000" dirty="0" smtClean="0"/>
              <a:t>opportunities</a:t>
            </a:r>
            <a:endParaRPr lang="en-US" sz="2000" dirty="0"/>
          </a:p>
          <a:p>
            <a:r>
              <a:rPr lang="en-US" sz="2000" dirty="0"/>
              <a:t>Minimize harmful external forces (threats</a:t>
            </a:r>
            <a:r>
              <a:rPr lang="en-US" sz="2000" dirty="0" smtClean="0"/>
              <a:t>)</a:t>
            </a:r>
            <a:endParaRPr lang="en-US" sz="2000" dirty="0"/>
          </a:p>
        </p:txBody>
      </p:sp>
      <p:sp>
        <p:nvSpPr>
          <p:cNvPr id="6" name="Slide Number Placeholder 5"/>
          <p:cNvSpPr>
            <a:spLocks noGrp="1"/>
          </p:cNvSpPr>
          <p:nvPr>
            <p:ph type="sldNum" sz="quarter" idx="12"/>
          </p:nvPr>
        </p:nvSpPr>
        <p:spPr/>
        <p:txBody>
          <a:bodyPr/>
          <a:lstStyle/>
          <a:p>
            <a:fld id="{3DF9B8A8-39BD-4E00-B85C-0328ABE20528}" type="slidenum">
              <a:rPr lang="en-US" smtClean="0"/>
              <a:pPr/>
              <a:t>2</a:t>
            </a:fld>
            <a:endParaRPr lang="en-US" dirty="0"/>
          </a:p>
        </p:txBody>
      </p:sp>
    </p:spTree>
    <p:extLst>
      <p:ext uri="{BB962C8B-B14F-4D97-AF65-F5344CB8AC3E}">
        <p14:creationId xmlns:p14="http://schemas.microsoft.com/office/powerpoint/2010/main" val="3458663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269" y="296140"/>
            <a:ext cx="7506219" cy="1062878"/>
          </a:xfrm>
        </p:spPr>
        <p:txBody>
          <a:bodyPr>
            <a:normAutofit fontScale="90000"/>
          </a:bodyPr>
          <a:lstStyle/>
          <a:p>
            <a:r>
              <a:rPr lang="en-US" sz="3600" b="1" dirty="0" smtClean="0">
                <a:latin typeface="Adagio_Sans" panose="00000500000000000000" pitchFamily="50" charset="0"/>
              </a:rPr>
              <a:t>Describing the </a:t>
            </a:r>
            <a:r>
              <a:rPr lang="en-US" sz="3600" b="1" dirty="0" smtClean="0">
                <a:solidFill>
                  <a:schemeClr val="accent1"/>
                </a:solidFill>
                <a:latin typeface="Adagio_Sans" panose="00000500000000000000" pitchFamily="50" charset="0"/>
              </a:rPr>
              <a:t>Current Situation</a:t>
            </a:r>
            <a:r>
              <a:rPr lang="en-US" sz="3600" b="1" dirty="0" smtClean="0">
                <a:latin typeface="Adagio_Sans" panose="00000500000000000000" pitchFamily="50" charset="0"/>
              </a:rPr>
              <a:t/>
            </a:r>
            <a:br>
              <a:rPr lang="en-US" sz="3600" b="1" dirty="0" smtClean="0">
                <a:latin typeface="Adagio_Sans" panose="00000500000000000000" pitchFamily="50" charset="0"/>
              </a:rPr>
            </a:br>
            <a:r>
              <a:rPr lang="en-US" sz="3600" b="1" dirty="0" smtClean="0">
                <a:latin typeface="Adagio_Sans" panose="00000500000000000000" pitchFamily="50" charset="0"/>
              </a:rPr>
              <a:t>Initial </a:t>
            </a:r>
            <a:r>
              <a:rPr lang="en-US" sz="3600" b="1" dirty="0" smtClean="0">
                <a:solidFill>
                  <a:schemeClr val="accent1"/>
                </a:solidFill>
                <a:effectLst>
                  <a:outerShdw blurRad="38100" dist="38100" dir="2700000" algn="tl">
                    <a:srgbClr val="000000">
                      <a:alpha val="43137"/>
                    </a:srgbClr>
                  </a:outerShdw>
                </a:effectLst>
                <a:latin typeface="Adagio_Sans" panose="00000500000000000000" pitchFamily="50" charset="0"/>
              </a:rPr>
              <a:t>SWOT</a:t>
            </a:r>
            <a:r>
              <a:rPr lang="en-US" sz="3600" b="1" dirty="0" smtClean="0">
                <a:latin typeface="Adagio_Sans" panose="00000500000000000000" pitchFamily="50" charset="0"/>
              </a:rPr>
              <a:t> Exercise</a:t>
            </a:r>
            <a:endParaRPr lang="en-US" sz="3600" b="1" dirty="0">
              <a:latin typeface="Adagio_Sans" panose="00000500000000000000" pitchFamily="50"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14737100"/>
              </p:ext>
            </p:extLst>
          </p:nvPr>
        </p:nvGraphicFramePr>
        <p:xfrm>
          <a:off x="656269" y="1325464"/>
          <a:ext cx="8160560" cy="4754880"/>
        </p:xfrm>
        <a:graphic>
          <a:graphicData uri="http://schemas.openxmlformats.org/drawingml/2006/table">
            <a:tbl>
              <a:tblPr firstRow="1" bandRow="1">
                <a:tableStyleId>{5C22544A-7EE6-4342-B048-85BDC9FD1C3A}</a:tableStyleId>
              </a:tblPr>
              <a:tblGrid>
                <a:gridCol w="1737897">
                  <a:extLst>
                    <a:ext uri="{9D8B030D-6E8A-4147-A177-3AD203B41FA5}">
                      <a16:colId xmlns:a16="http://schemas.microsoft.com/office/drawing/2014/main" val="20000"/>
                    </a:ext>
                  </a:extLst>
                </a:gridCol>
                <a:gridCol w="3097990">
                  <a:extLst>
                    <a:ext uri="{9D8B030D-6E8A-4147-A177-3AD203B41FA5}">
                      <a16:colId xmlns:a16="http://schemas.microsoft.com/office/drawing/2014/main" val="20001"/>
                    </a:ext>
                  </a:extLst>
                </a:gridCol>
                <a:gridCol w="3324673">
                  <a:extLst>
                    <a:ext uri="{9D8B030D-6E8A-4147-A177-3AD203B41FA5}">
                      <a16:colId xmlns:a16="http://schemas.microsoft.com/office/drawing/2014/main" val="20002"/>
                    </a:ext>
                  </a:extLst>
                </a:gridCol>
              </a:tblGrid>
              <a:tr h="2147312">
                <a:tc>
                  <a:txBody>
                    <a:bodyPr/>
                    <a:lstStyle/>
                    <a:p>
                      <a:r>
                        <a:rPr lang="en-US" sz="2400" b="1" dirty="0" smtClean="0">
                          <a:solidFill>
                            <a:schemeClr val="tx1"/>
                          </a:solidFill>
                          <a:latin typeface="Adagio_Sans" panose="00000500000000000000" pitchFamily="50" charset="0"/>
                        </a:rPr>
                        <a:t>Internal-</a:t>
                      </a:r>
                      <a:r>
                        <a:rPr lang="en-US" b="1" dirty="0" smtClean="0">
                          <a:solidFill>
                            <a:schemeClr val="tx1"/>
                          </a:solidFill>
                          <a:latin typeface="Adagio_Sans" panose="00000500000000000000" pitchFamily="50" charset="0"/>
                        </a:rPr>
                        <a:t> forces, trends and factors </a:t>
                      </a:r>
                      <a:r>
                        <a:rPr lang="en-US" b="1" u="sng" dirty="0" smtClean="0">
                          <a:solidFill>
                            <a:schemeClr val="tx1"/>
                          </a:solidFill>
                          <a:latin typeface="Adagio_Sans" panose="00000500000000000000" pitchFamily="50" charset="0"/>
                        </a:rPr>
                        <a:t>inside</a:t>
                      </a:r>
                      <a:r>
                        <a:rPr lang="en-US" b="1" baseline="0" dirty="0" smtClean="0">
                          <a:solidFill>
                            <a:schemeClr val="tx1"/>
                          </a:solidFill>
                          <a:latin typeface="Adagio_Sans" panose="00000500000000000000" pitchFamily="50" charset="0"/>
                        </a:rPr>
                        <a:t> </a:t>
                      </a:r>
                      <a:r>
                        <a:rPr lang="en-US" b="1" dirty="0" smtClean="0">
                          <a:solidFill>
                            <a:schemeClr val="tx1"/>
                          </a:solidFill>
                          <a:latin typeface="Adagio_Sans" panose="00000500000000000000" pitchFamily="50" charset="0"/>
                        </a:rPr>
                        <a:t>the synagogue that impact our future.</a:t>
                      </a:r>
                      <a:endParaRPr lang="en-US" b="1" dirty="0">
                        <a:solidFill>
                          <a:schemeClr val="tx1"/>
                        </a:solidFill>
                        <a:latin typeface="Adagio_Sans" panose="00000500000000000000" pitchFamily="50" charset="0"/>
                      </a:endParaRPr>
                    </a:p>
                  </a:txBody>
                  <a:tcPr>
                    <a:solidFill>
                      <a:schemeClr val="accent3">
                        <a:lumMod val="40000"/>
                        <a:lumOff val="60000"/>
                      </a:schemeClr>
                    </a:solidFill>
                  </a:tcPr>
                </a:tc>
                <a:tc>
                  <a:txBody>
                    <a:bodyPr/>
                    <a:lstStyle/>
                    <a:p>
                      <a:pPr algn="ctr"/>
                      <a:r>
                        <a:rPr lang="en-US" sz="2000" b="1" dirty="0" smtClean="0">
                          <a:solidFill>
                            <a:schemeClr val="tx1"/>
                          </a:solidFill>
                          <a:latin typeface="Adagio_Sans" panose="00000500000000000000" pitchFamily="50" charset="0"/>
                        </a:rPr>
                        <a:t>Strengths</a:t>
                      </a:r>
                    </a:p>
                    <a:p>
                      <a:endParaRPr lang="en-US" sz="2000" b="1" i="1" dirty="0" smtClean="0">
                        <a:solidFill>
                          <a:schemeClr val="tx1"/>
                        </a:solidFill>
                      </a:endParaRPr>
                    </a:p>
                    <a:p>
                      <a:r>
                        <a:rPr lang="en-US" sz="2000" b="1" i="1" dirty="0" smtClean="0">
                          <a:solidFill>
                            <a:schemeClr val="tx1"/>
                          </a:solidFill>
                        </a:rPr>
                        <a:t>     </a:t>
                      </a:r>
                      <a:r>
                        <a:rPr lang="en-US" sz="2000" b="0" i="1" dirty="0" smtClean="0">
                          <a:solidFill>
                            <a:schemeClr val="tx1"/>
                          </a:solidFill>
                          <a:latin typeface="Adagio_Sans" panose="00000500000000000000" pitchFamily="50" charset="0"/>
                        </a:rPr>
                        <a:t>What do we do well?</a:t>
                      </a:r>
                    </a:p>
                    <a:p>
                      <a:endParaRPr lang="en-US" sz="2000" b="1" dirty="0" smtClean="0">
                        <a:solidFill>
                          <a:schemeClr val="tx1"/>
                        </a:solidFill>
                      </a:endParaRPr>
                    </a:p>
                    <a:p>
                      <a:endParaRPr lang="en-US" sz="2000" b="1" dirty="0" smtClean="0">
                        <a:solidFill>
                          <a:schemeClr val="tx1"/>
                        </a:solidFill>
                      </a:endParaRPr>
                    </a:p>
                    <a:p>
                      <a:endParaRPr lang="en-US" sz="2000" b="1" dirty="0" smtClean="0">
                        <a:solidFill>
                          <a:schemeClr val="tx1"/>
                        </a:solidFill>
                      </a:endParaRPr>
                    </a:p>
                    <a:p>
                      <a:endParaRPr lang="en-US" sz="2000" b="1" dirty="0">
                        <a:solidFill>
                          <a:schemeClr val="tx1"/>
                        </a:solidFill>
                      </a:endParaRPr>
                    </a:p>
                  </a:txBody>
                  <a:tcPr>
                    <a:solidFill>
                      <a:schemeClr val="accent3">
                        <a:lumMod val="40000"/>
                        <a:lumOff val="60000"/>
                      </a:schemeClr>
                    </a:solidFill>
                  </a:tcPr>
                </a:tc>
                <a:tc>
                  <a:txBody>
                    <a:bodyPr/>
                    <a:lstStyle/>
                    <a:p>
                      <a:pPr algn="ctr"/>
                      <a:r>
                        <a:rPr lang="en-US" sz="2000" b="1" dirty="0" smtClean="0">
                          <a:solidFill>
                            <a:schemeClr val="tx1"/>
                          </a:solidFill>
                          <a:latin typeface="Adagio_Sans" panose="00000500000000000000" pitchFamily="50" charset="0"/>
                        </a:rPr>
                        <a:t>Weaknesses</a:t>
                      </a:r>
                    </a:p>
                    <a:p>
                      <a:endParaRPr lang="en-US" sz="2000" b="1" i="1" dirty="0" smtClean="0">
                        <a:solidFill>
                          <a:schemeClr val="tx1"/>
                        </a:solidFill>
                      </a:endParaRPr>
                    </a:p>
                    <a:p>
                      <a:r>
                        <a:rPr lang="en-US" sz="2000" b="1" i="1" dirty="0" smtClean="0">
                          <a:solidFill>
                            <a:schemeClr val="tx1"/>
                          </a:solidFill>
                          <a:latin typeface="Adagio_Sans" panose="00000500000000000000" pitchFamily="50" charset="0"/>
                        </a:rPr>
                        <a:t>    </a:t>
                      </a:r>
                      <a:r>
                        <a:rPr lang="en-US" sz="2000" b="0" i="1" dirty="0" smtClean="0">
                          <a:solidFill>
                            <a:schemeClr val="tx1"/>
                          </a:solidFill>
                          <a:latin typeface="Adagio_Sans" panose="00000500000000000000" pitchFamily="50" charset="0"/>
                        </a:rPr>
                        <a:t>Where</a:t>
                      </a:r>
                      <a:r>
                        <a:rPr lang="en-US" sz="2000" b="0" i="1" baseline="0" dirty="0" smtClean="0">
                          <a:solidFill>
                            <a:schemeClr val="tx1"/>
                          </a:solidFill>
                          <a:latin typeface="Adagio_Sans" panose="00000500000000000000" pitchFamily="50" charset="0"/>
                        </a:rPr>
                        <a:t> can we improve?</a:t>
                      </a:r>
                      <a:endParaRPr lang="en-US" sz="2000" b="0" i="1" dirty="0">
                        <a:solidFill>
                          <a:schemeClr val="tx1"/>
                        </a:solidFill>
                        <a:latin typeface="Adagio_Sans" panose="00000500000000000000" pitchFamily="50" charset="0"/>
                      </a:endParaRPr>
                    </a:p>
                  </a:txBody>
                  <a:tcPr>
                    <a:solidFill>
                      <a:schemeClr val="accent3">
                        <a:lumMod val="40000"/>
                        <a:lumOff val="60000"/>
                      </a:schemeClr>
                    </a:solidFill>
                  </a:tcPr>
                </a:tc>
                <a:extLst>
                  <a:ext uri="{0D108BD9-81ED-4DB2-BD59-A6C34878D82A}">
                    <a16:rowId xmlns:a16="http://schemas.microsoft.com/office/drawing/2014/main" val="10000"/>
                  </a:ext>
                </a:extLst>
              </a:tr>
              <a:tr h="2441464">
                <a:tc>
                  <a:txBody>
                    <a:bodyPr/>
                    <a:lstStyle/>
                    <a:p>
                      <a:r>
                        <a:rPr lang="en-US" sz="2400" b="1" dirty="0" smtClean="0">
                          <a:latin typeface="Adagio_Sans" panose="00000500000000000000" pitchFamily="50" charset="0"/>
                        </a:rPr>
                        <a:t>External-</a:t>
                      </a:r>
                      <a:r>
                        <a:rPr lang="en-US" b="1" dirty="0" smtClean="0">
                          <a:latin typeface="Adagio_Sans" panose="00000500000000000000" pitchFamily="50" charset="0"/>
                        </a:rPr>
                        <a:t> forces, trends and factors </a:t>
                      </a:r>
                      <a:r>
                        <a:rPr lang="en-US" b="1" u="sng" dirty="0" smtClean="0">
                          <a:latin typeface="Adagio_Sans" panose="00000500000000000000" pitchFamily="50" charset="0"/>
                        </a:rPr>
                        <a:t>outside</a:t>
                      </a:r>
                      <a:r>
                        <a:rPr lang="en-US" b="1" dirty="0" smtClean="0">
                          <a:latin typeface="Adagio_Sans" panose="00000500000000000000" pitchFamily="50" charset="0"/>
                        </a:rPr>
                        <a:t> of the synagogue that impact our future.</a:t>
                      </a:r>
                      <a:endParaRPr lang="en-US" b="1" dirty="0">
                        <a:latin typeface="Adagio_Sans" panose="00000500000000000000" pitchFamily="50" charset="0"/>
                      </a:endParaRPr>
                    </a:p>
                  </a:txBody>
                  <a:tcPr>
                    <a:solidFill>
                      <a:schemeClr val="accent2">
                        <a:lumMod val="40000"/>
                        <a:lumOff val="60000"/>
                      </a:schemeClr>
                    </a:solidFill>
                  </a:tcPr>
                </a:tc>
                <a:tc>
                  <a:txBody>
                    <a:bodyPr/>
                    <a:lstStyle/>
                    <a:p>
                      <a:pPr algn="ctr"/>
                      <a:r>
                        <a:rPr lang="en-US" sz="2000" b="1" dirty="0" smtClean="0">
                          <a:latin typeface="Adagio_Sans" panose="00000500000000000000" pitchFamily="50" charset="0"/>
                        </a:rPr>
                        <a:t>Opportunities</a:t>
                      </a:r>
                    </a:p>
                    <a:p>
                      <a:endParaRPr lang="en-US" sz="2000" b="1" i="1" dirty="0" smtClean="0"/>
                    </a:p>
                    <a:p>
                      <a:r>
                        <a:rPr lang="en-US" sz="2000" b="0" i="1" dirty="0" smtClean="0">
                          <a:latin typeface="Adagio_Sans" panose="00000500000000000000" pitchFamily="50" charset="0"/>
                        </a:rPr>
                        <a:t>What changes</a:t>
                      </a:r>
                      <a:r>
                        <a:rPr lang="en-US" sz="2000" b="0" i="1" baseline="0" dirty="0" smtClean="0">
                          <a:latin typeface="Adagio_Sans" panose="00000500000000000000" pitchFamily="50" charset="0"/>
                        </a:rPr>
                        <a:t> are taking place in our environment that might allow us to better achieve our mission?</a:t>
                      </a:r>
                      <a:endParaRPr lang="en-US" sz="2000" b="0" dirty="0" smtClean="0">
                        <a:latin typeface="Adagio_Sans" panose="00000500000000000000" pitchFamily="50" charset="0"/>
                      </a:endParaRPr>
                    </a:p>
                    <a:p>
                      <a:endParaRPr lang="en-US" sz="2000" b="1" dirty="0"/>
                    </a:p>
                  </a:txBody>
                  <a:tcPr>
                    <a:solidFill>
                      <a:schemeClr val="accent2">
                        <a:lumMod val="40000"/>
                        <a:lumOff val="60000"/>
                      </a:schemeClr>
                    </a:solidFill>
                  </a:tcPr>
                </a:tc>
                <a:tc>
                  <a:txBody>
                    <a:bodyPr/>
                    <a:lstStyle/>
                    <a:p>
                      <a:pPr algn="ctr"/>
                      <a:r>
                        <a:rPr lang="en-US" sz="2000" b="1" dirty="0" smtClean="0">
                          <a:latin typeface="Adagio_Sans" panose="00000500000000000000" pitchFamily="50" charset="0"/>
                        </a:rPr>
                        <a:t>Threats</a:t>
                      </a:r>
                    </a:p>
                    <a:p>
                      <a:endParaRPr lang="en-US" sz="2000" b="1" i="1" dirty="0" smtClean="0"/>
                    </a:p>
                    <a:p>
                      <a:r>
                        <a:rPr lang="en-US" sz="2000" b="0" i="1" dirty="0" smtClean="0">
                          <a:latin typeface="Adagio_Sans" panose="00000500000000000000" pitchFamily="50" charset="0"/>
                        </a:rPr>
                        <a:t>What changes in the environment</a:t>
                      </a:r>
                      <a:r>
                        <a:rPr lang="en-US" sz="2000" b="0" i="1" baseline="0" dirty="0" smtClean="0">
                          <a:latin typeface="Adagio_Sans" panose="00000500000000000000" pitchFamily="50" charset="0"/>
                        </a:rPr>
                        <a:t> do we need to be aware of or prepare for in doing our work?</a:t>
                      </a:r>
                      <a:endParaRPr lang="en-US" sz="2000" b="0" i="1" dirty="0">
                        <a:latin typeface="Adagio_Sans" panose="00000500000000000000" pitchFamily="50" charset="0"/>
                      </a:endParaRPr>
                    </a:p>
                  </a:txBody>
                  <a:tcPr>
                    <a:solidFill>
                      <a:schemeClr val="accent2">
                        <a:lumMod val="40000"/>
                        <a:lumOff val="6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9810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5863" y="365125"/>
            <a:ext cx="6661558" cy="1325563"/>
          </a:xfrm>
        </p:spPr>
        <p:txBody>
          <a:bodyPr>
            <a:normAutofit/>
          </a:bodyPr>
          <a:lstStyle/>
          <a:p>
            <a:r>
              <a:rPr lang="en-US" sz="3600" dirty="0" smtClean="0">
                <a:solidFill>
                  <a:schemeClr val="accent1"/>
                </a:solidFill>
                <a:effectLst>
                  <a:outerShdw blurRad="38100" dist="38100" dir="2700000" algn="tl">
                    <a:srgbClr val="000000">
                      <a:alpha val="43137"/>
                    </a:srgbClr>
                  </a:outerShdw>
                </a:effectLst>
                <a:latin typeface="Adagio_Sans" panose="00000500000000000000" pitchFamily="50" charset="0"/>
              </a:rPr>
              <a:t>Text 1: Numbers 14</a:t>
            </a:r>
            <a:r>
              <a:rPr lang="en-US" sz="3600" dirty="0" smtClean="0">
                <a:latin typeface="Adagio_Sans" panose="00000500000000000000" pitchFamily="50" charset="0"/>
              </a:rPr>
              <a:t/>
            </a:r>
            <a:br>
              <a:rPr lang="en-US" sz="3600" dirty="0" smtClean="0">
                <a:latin typeface="Adagio_Sans" panose="00000500000000000000" pitchFamily="50" charset="0"/>
              </a:rPr>
            </a:br>
            <a:r>
              <a:rPr lang="en-US" sz="3600" i="1" dirty="0">
                <a:latin typeface="Adagio_Sans" panose="00000500000000000000" pitchFamily="50" charset="0"/>
              </a:rPr>
              <a:t>Should I Stay or Should I </a:t>
            </a:r>
            <a:r>
              <a:rPr lang="en-US" sz="3600" i="1" dirty="0" smtClean="0">
                <a:latin typeface="Adagio_Sans" panose="00000500000000000000" pitchFamily="50" charset="0"/>
              </a:rPr>
              <a:t>Go?</a:t>
            </a:r>
            <a:endParaRPr lang="en-US" sz="3600" i="1" dirty="0">
              <a:latin typeface="Adagio_Sans" panose="00000500000000000000" pitchFamily="50" charset="0"/>
            </a:endParaRPr>
          </a:p>
        </p:txBody>
      </p:sp>
      <p:sp>
        <p:nvSpPr>
          <p:cNvPr id="5" name="Content Placeholder 4"/>
          <p:cNvSpPr>
            <a:spLocks noGrp="1"/>
          </p:cNvSpPr>
          <p:nvPr>
            <p:ph idx="1"/>
          </p:nvPr>
        </p:nvSpPr>
        <p:spPr>
          <a:xfrm>
            <a:off x="485863" y="1721069"/>
            <a:ext cx="9659229" cy="3965575"/>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indent="0">
              <a:buNone/>
            </a:pPr>
            <a:r>
              <a:rPr lang="en-US" baseline="30000" dirty="0" smtClean="0"/>
              <a:t>1</a:t>
            </a:r>
            <a:r>
              <a:rPr lang="en-US" dirty="0" smtClean="0"/>
              <a:t> </a:t>
            </a:r>
            <a:r>
              <a:rPr lang="en-US" sz="3200" dirty="0" smtClean="0"/>
              <a:t>The </a:t>
            </a:r>
            <a:r>
              <a:rPr lang="en-US" sz="3200" dirty="0"/>
              <a:t>whole community broke into loud cries, and the people wept that night. </a:t>
            </a:r>
            <a:r>
              <a:rPr lang="en-US" sz="3200" baseline="30000" dirty="0" smtClean="0"/>
              <a:t>2</a:t>
            </a:r>
            <a:r>
              <a:rPr lang="en-US" sz="3200" dirty="0" smtClean="0"/>
              <a:t>All </a:t>
            </a:r>
            <a:r>
              <a:rPr lang="en-US" sz="3200" dirty="0"/>
              <a:t>the Israelites railed against Moses and Aaron. “If only we had died in the land of Egypt,” the whole community shouted at them, “or if only we might die in this </a:t>
            </a:r>
            <a:r>
              <a:rPr lang="en-US" sz="3200" dirty="0" smtClean="0"/>
              <a:t>wilderness!  </a:t>
            </a:r>
            <a:r>
              <a:rPr lang="en-US" sz="3200" baseline="30000" dirty="0" smtClean="0"/>
              <a:t>3</a:t>
            </a:r>
            <a:r>
              <a:rPr lang="en-US" sz="3200" dirty="0" smtClean="0"/>
              <a:t>Why </a:t>
            </a:r>
            <a:r>
              <a:rPr lang="en-US" sz="3200" dirty="0"/>
              <a:t>is the </a:t>
            </a:r>
            <a:r>
              <a:rPr lang="en-US" sz="3200" cap="small" dirty="0"/>
              <a:t>Lord</a:t>
            </a:r>
            <a:r>
              <a:rPr lang="en-US" sz="3200" dirty="0"/>
              <a:t> taking us to that land to fall by the sword? Our wives and children will be carried off! It would be better for us to go back to Egypt!” </a:t>
            </a:r>
            <a:r>
              <a:rPr lang="en-US" sz="3200" baseline="30000" dirty="0" smtClean="0"/>
              <a:t>4</a:t>
            </a:r>
            <a:r>
              <a:rPr lang="en-US" sz="3200" dirty="0" smtClean="0"/>
              <a:t>And </a:t>
            </a:r>
            <a:r>
              <a:rPr lang="en-US" sz="3200" dirty="0"/>
              <a:t>they said to one another, “Let us head back for Egypt</a:t>
            </a:r>
            <a:r>
              <a:rPr lang="en-US" sz="3200" dirty="0" smtClean="0"/>
              <a:t>.” </a:t>
            </a:r>
          </a:p>
          <a:p>
            <a:pPr marL="0" indent="0">
              <a:buNone/>
            </a:pPr>
            <a:endParaRPr lang="en-US" sz="3200" dirty="0"/>
          </a:p>
        </p:txBody>
      </p:sp>
    </p:spTree>
    <p:extLst>
      <p:ext uri="{BB962C8B-B14F-4D97-AF65-F5344CB8AC3E}">
        <p14:creationId xmlns:p14="http://schemas.microsoft.com/office/powerpoint/2010/main" val="802820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2872" y="2063693"/>
            <a:ext cx="9774482" cy="3526072"/>
          </a:xfrm>
        </p:spPr>
        <p:txBody>
          <a:bodyPr/>
          <a:lstStyle/>
          <a:p>
            <a:pPr lvl="0"/>
            <a:r>
              <a:rPr lang="en-US" dirty="0"/>
              <a:t>Pre-Work </a:t>
            </a:r>
            <a:r>
              <a:rPr lang="en-US" dirty="0" smtClean="0"/>
              <a:t>for </a:t>
            </a:r>
            <a:r>
              <a:rPr lang="en-US" dirty="0"/>
              <a:t>SWOT: </a:t>
            </a:r>
            <a:r>
              <a:rPr lang="en-US" dirty="0" smtClean="0"/>
              <a:t/>
            </a:r>
            <a:br>
              <a:rPr lang="en-US" dirty="0" smtClean="0"/>
            </a:br>
            <a:r>
              <a:rPr lang="en-US" dirty="0" smtClean="0"/>
              <a:t>Data Gathering</a:t>
            </a:r>
            <a:br>
              <a:rPr lang="en-US" dirty="0" smtClean="0"/>
            </a:br>
            <a:r>
              <a:rPr lang="en-US" dirty="0">
                <a:solidFill>
                  <a:schemeClr val="tx1"/>
                </a:solidFill>
              </a:rPr>
              <a:t/>
            </a:r>
            <a:br>
              <a:rPr lang="en-US" dirty="0">
                <a:solidFill>
                  <a:schemeClr val="tx1"/>
                </a:solidFill>
              </a:rPr>
            </a:br>
            <a:endParaRPr lang="en-US" dirty="0">
              <a:solidFill>
                <a:schemeClr val="tx1"/>
              </a:solidFill>
            </a:endParaRPr>
          </a:p>
        </p:txBody>
      </p:sp>
      <p:sp>
        <p:nvSpPr>
          <p:cNvPr id="3" name="Rectangle 2"/>
          <p:cNvSpPr/>
          <p:nvPr/>
        </p:nvSpPr>
        <p:spPr>
          <a:xfrm>
            <a:off x="932872" y="3853888"/>
            <a:ext cx="6096000" cy="1754326"/>
          </a:xfrm>
          <a:prstGeom prst="rect">
            <a:avLst/>
          </a:prstGeom>
        </p:spPr>
        <p:txBody>
          <a:bodyPr>
            <a:spAutoFit/>
          </a:bodyPr>
          <a:lstStyle/>
          <a:p>
            <a:r>
              <a:rPr lang="en-US" sz="3600" dirty="0">
                <a:solidFill>
                  <a:schemeClr val="bg1"/>
                </a:solidFill>
              </a:rPr>
              <a:t>Fact Book Exercise</a:t>
            </a:r>
            <a:br>
              <a:rPr lang="en-US" sz="3600" dirty="0">
                <a:solidFill>
                  <a:schemeClr val="bg1"/>
                </a:solidFill>
              </a:rPr>
            </a:br>
            <a:r>
              <a:rPr lang="en-US" sz="3600" dirty="0" smtClean="0">
                <a:solidFill>
                  <a:schemeClr val="bg1"/>
                </a:solidFill>
              </a:rPr>
              <a:t>Thriving Congregations Assessment</a:t>
            </a:r>
            <a:endParaRPr lang="en-US" sz="3600" dirty="0">
              <a:solidFill>
                <a:schemeClr val="bg1"/>
              </a:solidFill>
            </a:endParaRPr>
          </a:p>
        </p:txBody>
      </p:sp>
    </p:spTree>
    <p:extLst>
      <p:ext uri="{BB962C8B-B14F-4D97-AF65-F5344CB8AC3E}">
        <p14:creationId xmlns:p14="http://schemas.microsoft.com/office/powerpoint/2010/main" val="178075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352" y="72325"/>
            <a:ext cx="7850692" cy="1401762"/>
          </a:xfrm>
        </p:spPr>
        <p:style>
          <a:lnRef idx="2">
            <a:schemeClr val="accent6"/>
          </a:lnRef>
          <a:fillRef idx="1">
            <a:schemeClr val="lt1"/>
          </a:fillRef>
          <a:effectRef idx="0">
            <a:schemeClr val="accent6"/>
          </a:effectRef>
          <a:fontRef idx="minor">
            <a:schemeClr val="dk1"/>
          </a:fontRef>
        </p:style>
        <p:txBody>
          <a:bodyPr>
            <a:noAutofit/>
          </a:bodyPr>
          <a:lstStyle/>
          <a:p>
            <a:r>
              <a:rPr lang="en-US" sz="3600" b="1" dirty="0" smtClean="0">
                <a:solidFill>
                  <a:srgbClr val="C00000"/>
                </a:solidFill>
                <a:latin typeface="Adagio_Sans" panose="00000500000000000000" pitchFamily="50" charset="0"/>
              </a:rPr>
              <a:t>Pre Work</a:t>
            </a:r>
            <a:r>
              <a:rPr lang="en-US" sz="3600" b="1" dirty="0" smtClean="0">
                <a:latin typeface="Adagio_Sans" panose="00000500000000000000" pitchFamily="50" charset="0"/>
              </a:rPr>
              <a:t>: Building a </a:t>
            </a:r>
            <a:r>
              <a:rPr lang="en-US" sz="3600" b="1" dirty="0" smtClean="0">
                <a:solidFill>
                  <a:schemeClr val="accent1"/>
                </a:solidFill>
                <a:effectLst>
                  <a:outerShdw blurRad="38100" dist="38100" dir="2700000" algn="tl">
                    <a:srgbClr val="000000">
                      <a:alpha val="43137"/>
                    </a:srgbClr>
                  </a:outerShdw>
                </a:effectLst>
                <a:latin typeface="Adagio_Sans" panose="00000500000000000000" pitchFamily="50" charset="0"/>
              </a:rPr>
              <a:t>Fact Book</a:t>
            </a:r>
            <a:r>
              <a:rPr lang="en-US" sz="3600" b="1" dirty="0" smtClean="0">
                <a:latin typeface="Adagio_Sans" panose="00000500000000000000" pitchFamily="50" charset="0"/>
              </a:rPr>
              <a:t>: </a:t>
            </a:r>
            <a:r>
              <a:rPr lang="en-US" sz="3600" dirty="0">
                <a:latin typeface="Adagio_Sans" panose="00000500000000000000" pitchFamily="50" charset="0"/>
              </a:rPr>
              <a:t/>
            </a:r>
            <a:br>
              <a:rPr lang="en-US" sz="3600" dirty="0">
                <a:latin typeface="Adagio_Sans" panose="00000500000000000000" pitchFamily="50" charset="0"/>
              </a:rPr>
            </a:br>
            <a:r>
              <a:rPr lang="en-US" sz="2800" dirty="0">
                <a:latin typeface="Adagio_Sans" panose="00000500000000000000" pitchFamily="50" charset="0"/>
              </a:rPr>
              <a:t>What do we need to know? What can we get?</a:t>
            </a:r>
          </a:p>
        </p:txBody>
      </p:sp>
      <p:sp>
        <p:nvSpPr>
          <p:cNvPr id="3" name="Content Placeholder 2"/>
          <p:cNvSpPr>
            <a:spLocks noGrp="1"/>
          </p:cNvSpPr>
          <p:nvPr>
            <p:ph idx="1"/>
          </p:nvPr>
        </p:nvSpPr>
        <p:spPr>
          <a:xfrm>
            <a:off x="454108" y="1309658"/>
            <a:ext cx="4268894" cy="4755581"/>
          </a:xfrm>
        </p:spPr>
        <p:txBody>
          <a:bodyPr>
            <a:normAutofit fontScale="47500" lnSpcReduction="20000"/>
          </a:bodyPr>
          <a:lstStyle/>
          <a:p>
            <a:pPr marL="0" indent="0">
              <a:buNone/>
            </a:pPr>
            <a:r>
              <a:rPr lang="en-US" sz="3400" b="1" dirty="0" smtClean="0">
                <a:latin typeface="Adagio_Sans" panose="00000500000000000000" pitchFamily="50" charset="0"/>
              </a:rPr>
              <a:t>Internal Scan</a:t>
            </a:r>
          </a:p>
          <a:p>
            <a:pPr lvl="1"/>
            <a:r>
              <a:rPr lang="en-US" sz="3400" dirty="0" smtClean="0">
                <a:latin typeface="Adagio_Sans" panose="00000500000000000000" pitchFamily="50" charset="0"/>
              </a:rPr>
              <a:t>Attendance</a:t>
            </a:r>
          </a:p>
          <a:p>
            <a:pPr lvl="1"/>
            <a:r>
              <a:rPr lang="en-US" sz="3400" dirty="0" smtClean="0">
                <a:latin typeface="Adagio_Sans" panose="00000500000000000000" pitchFamily="50" charset="0"/>
              </a:rPr>
              <a:t>Membership by age, years as members</a:t>
            </a:r>
          </a:p>
          <a:p>
            <a:pPr lvl="1"/>
            <a:r>
              <a:rPr lang="en-US" sz="3400" dirty="0" smtClean="0">
                <a:latin typeface="Adagio_Sans" panose="00000500000000000000" pitchFamily="50" charset="0"/>
              </a:rPr>
              <a:t>Enrollment in schools</a:t>
            </a:r>
          </a:p>
          <a:p>
            <a:pPr lvl="1"/>
            <a:r>
              <a:rPr lang="en-US" sz="3400" dirty="0" smtClean="0">
                <a:latin typeface="Adagio_Sans" panose="00000500000000000000" pitchFamily="50" charset="0"/>
              </a:rPr>
              <a:t>Attendance at programs and services</a:t>
            </a:r>
          </a:p>
          <a:p>
            <a:pPr lvl="1"/>
            <a:r>
              <a:rPr lang="en-US" sz="3400" dirty="0" smtClean="0">
                <a:latin typeface="Adagio_Sans" panose="00000500000000000000" pitchFamily="50" charset="0"/>
              </a:rPr>
              <a:t>Satisfaction</a:t>
            </a:r>
          </a:p>
          <a:p>
            <a:pPr lvl="1"/>
            <a:r>
              <a:rPr lang="en-US" sz="3400" dirty="0" smtClean="0">
                <a:latin typeface="Adagio_Sans" panose="00000500000000000000" pitchFamily="50" charset="0"/>
              </a:rPr>
              <a:t>Parlor meetings- surveys</a:t>
            </a:r>
          </a:p>
          <a:p>
            <a:pPr lvl="1"/>
            <a:r>
              <a:rPr lang="en-US" sz="3400" dirty="0" smtClean="0">
                <a:latin typeface="Adagio_Sans" panose="00000500000000000000" pitchFamily="50" charset="0"/>
              </a:rPr>
              <a:t>Fundraising by event</a:t>
            </a:r>
          </a:p>
          <a:p>
            <a:pPr marL="0" indent="0">
              <a:buNone/>
            </a:pPr>
            <a:r>
              <a:rPr lang="en-US" sz="3400" b="1" dirty="0" smtClean="0">
                <a:latin typeface="Adagio_Sans" panose="00000500000000000000" pitchFamily="50" charset="0"/>
              </a:rPr>
              <a:t>External Scan</a:t>
            </a:r>
          </a:p>
          <a:p>
            <a:pPr lvl="1"/>
            <a:r>
              <a:rPr lang="en-US" sz="3400" dirty="0" smtClean="0">
                <a:latin typeface="Adagio_Sans" panose="00000500000000000000" pitchFamily="50" charset="0"/>
              </a:rPr>
              <a:t>Demographics trends</a:t>
            </a:r>
          </a:p>
          <a:p>
            <a:pPr lvl="1"/>
            <a:r>
              <a:rPr lang="en-US" sz="3400" dirty="0" smtClean="0">
                <a:latin typeface="Adagio_Sans" panose="00000500000000000000" pitchFamily="50" charset="0"/>
              </a:rPr>
              <a:t>Competition</a:t>
            </a:r>
          </a:p>
          <a:p>
            <a:pPr lvl="1"/>
            <a:r>
              <a:rPr lang="en-US" sz="3400" dirty="0" smtClean="0">
                <a:latin typeface="Adagio_Sans" panose="00000500000000000000" pitchFamily="50" charset="0"/>
              </a:rPr>
              <a:t>Economics of area</a:t>
            </a:r>
          </a:p>
          <a:p>
            <a:pPr lvl="1"/>
            <a:r>
              <a:rPr lang="en-US" sz="3400" dirty="0" smtClean="0">
                <a:latin typeface="Adagio_Sans" panose="00000500000000000000" pitchFamily="50" charset="0"/>
              </a:rPr>
              <a:t>Lifestyle of community</a:t>
            </a:r>
          </a:p>
          <a:p>
            <a:pPr lvl="1"/>
            <a:r>
              <a:rPr lang="en-US" sz="3400" dirty="0" smtClean="0">
                <a:latin typeface="Adagio_Sans" panose="00000500000000000000" pitchFamily="50" charset="0"/>
              </a:rPr>
              <a:t>Competitive substitutes</a:t>
            </a:r>
          </a:p>
          <a:p>
            <a:pPr lvl="1"/>
            <a:r>
              <a:rPr lang="en-US" sz="3400" dirty="0" smtClean="0">
                <a:latin typeface="Adagio_Sans" panose="00000500000000000000" pitchFamily="50" charset="0"/>
              </a:rPr>
              <a:t>Schools</a:t>
            </a:r>
            <a:endParaRPr lang="en-US" sz="3400" dirty="0">
              <a:latin typeface="Adagio_Sans" panose="00000500000000000000" pitchFamily="50" charset="0"/>
            </a:endParaRPr>
          </a:p>
        </p:txBody>
      </p:sp>
      <p:sp>
        <p:nvSpPr>
          <p:cNvPr id="7" name="Slide Number Placeholder 6"/>
          <p:cNvSpPr>
            <a:spLocks noGrp="1"/>
          </p:cNvSpPr>
          <p:nvPr>
            <p:ph type="sldNum" sz="quarter" idx="12"/>
          </p:nvPr>
        </p:nvSpPr>
        <p:spPr/>
        <p:txBody>
          <a:bodyPr/>
          <a:lstStyle/>
          <a:p>
            <a:fld id="{3DF9B8A8-39BD-4E00-B85C-0328ABE20528}" type="slidenum">
              <a:rPr lang="en-US" smtClean="0"/>
              <a:pPr/>
              <a:t>6</a:t>
            </a:fld>
            <a:endParaRPr lang="en-US" dirty="0"/>
          </a:p>
        </p:txBody>
      </p:sp>
      <p:sp>
        <p:nvSpPr>
          <p:cNvPr id="5" name="Rectangular Callout 4"/>
          <p:cNvSpPr/>
          <p:nvPr/>
        </p:nvSpPr>
        <p:spPr>
          <a:xfrm>
            <a:off x="5052444" y="4266875"/>
            <a:ext cx="2514600" cy="1553625"/>
          </a:xfrm>
          <a:prstGeom prst="wedgeRectCallout">
            <a:avLst>
              <a:gd name="adj1" fmla="val -48275"/>
              <a:gd name="adj2" fmla="val 210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Studies, articles, interviews  about outside community, </a:t>
            </a:r>
          </a:p>
          <a:p>
            <a:pPr algn="ctr"/>
            <a:r>
              <a:rPr lang="en-US" dirty="0"/>
              <a:t>Jewish trends, other kehillot</a:t>
            </a:r>
          </a:p>
        </p:txBody>
      </p:sp>
      <p:sp>
        <p:nvSpPr>
          <p:cNvPr id="6" name="TextBox 5"/>
          <p:cNvSpPr txBox="1"/>
          <p:nvPr/>
        </p:nvSpPr>
        <p:spPr>
          <a:xfrm>
            <a:off x="5052444" y="2260898"/>
            <a:ext cx="2514600" cy="923330"/>
          </a:xfrm>
          <a:prstGeom prst="rect">
            <a:avLst/>
          </a:prstGeom>
          <a:solidFill>
            <a:srgbClr val="92D050"/>
          </a:solidFill>
          <a:ln>
            <a:solidFill>
              <a:srgbClr val="FFC000"/>
            </a:solidFill>
          </a:ln>
        </p:spPr>
        <p:txBody>
          <a:bodyPr wrap="square" rtlCol="0">
            <a:spAutoFit/>
          </a:bodyPr>
          <a:lstStyle/>
          <a:p>
            <a:pPr algn="ctr"/>
            <a:r>
              <a:rPr lang="en-US" dirty="0" smtClean="0">
                <a:solidFill>
                  <a:schemeClr val="bg1"/>
                </a:solidFill>
              </a:rPr>
              <a:t>You may </a:t>
            </a:r>
            <a:r>
              <a:rPr lang="en-US" dirty="0">
                <a:solidFill>
                  <a:schemeClr val="bg1"/>
                </a:solidFill>
              </a:rPr>
              <a:t>take this info from </a:t>
            </a:r>
            <a:r>
              <a:rPr lang="en-US" dirty="0" smtClean="0">
                <a:solidFill>
                  <a:schemeClr val="bg1"/>
                </a:solidFill>
              </a:rPr>
              <a:t>a </a:t>
            </a:r>
            <a:r>
              <a:rPr lang="en-US" dirty="0">
                <a:solidFill>
                  <a:schemeClr val="bg1"/>
                </a:solidFill>
              </a:rPr>
              <a:t>placement application </a:t>
            </a:r>
          </a:p>
        </p:txBody>
      </p:sp>
      <p:sp>
        <p:nvSpPr>
          <p:cNvPr id="8" name="TextBox 7"/>
          <p:cNvSpPr txBox="1"/>
          <p:nvPr/>
        </p:nvSpPr>
        <p:spPr>
          <a:xfrm>
            <a:off x="9416117" y="5878526"/>
            <a:ext cx="2541515" cy="707886"/>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000" b="1" dirty="0"/>
              <a:t>Contact your KRM for </a:t>
            </a:r>
            <a:endParaRPr lang="en-US" sz="2000" b="1" dirty="0" smtClean="0"/>
          </a:p>
          <a:p>
            <a:r>
              <a:rPr lang="en-US" sz="2000" b="1" dirty="0" smtClean="0"/>
              <a:t>the </a:t>
            </a:r>
            <a:r>
              <a:rPr lang="en-US" sz="2000" b="1" dirty="0"/>
              <a:t>SSP Fact </a:t>
            </a:r>
            <a:r>
              <a:rPr lang="en-US" sz="2000" b="1" dirty="0" smtClean="0"/>
              <a:t>Book</a:t>
            </a:r>
            <a:endParaRPr lang="en-US" sz="2000" b="1" dirty="0"/>
          </a:p>
        </p:txBody>
      </p:sp>
    </p:spTree>
    <p:extLst>
      <p:ext uri="{BB962C8B-B14F-4D97-AF65-F5344CB8AC3E}">
        <p14:creationId xmlns:p14="http://schemas.microsoft.com/office/powerpoint/2010/main" val="2609971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447" y="419689"/>
            <a:ext cx="7966444" cy="1417638"/>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sz="3600" dirty="0" smtClean="0">
                <a:solidFill>
                  <a:srgbClr val="C00000"/>
                </a:solidFill>
                <a:latin typeface="Adagio_Sans" panose="00000500000000000000" pitchFamily="50" charset="0"/>
              </a:rPr>
              <a:t>Pre Work</a:t>
            </a:r>
            <a:r>
              <a:rPr lang="en-US" sz="3600" dirty="0" smtClean="0">
                <a:latin typeface="Adagio_Sans" panose="00000500000000000000" pitchFamily="50" charset="0"/>
              </a:rPr>
              <a:t>: Thriving Congregation Assessment</a:t>
            </a:r>
            <a:br>
              <a:rPr lang="en-US" sz="3600" dirty="0" smtClean="0">
                <a:latin typeface="Adagio_Sans" panose="00000500000000000000" pitchFamily="50" charset="0"/>
              </a:rPr>
            </a:br>
            <a:r>
              <a:rPr lang="en-US" sz="2800" dirty="0">
                <a:latin typeface="Adagio_Sans" panose="00000500000000000000" pitchFamily="50" charset="0"/>
              </a:rPr>
              <a:t>Have </a:t>
            </a:r>
            <a:r>
              <a:rPr lang="en-US" sz="2800" dirty="0" smtClean="0">
                <a:latin typeface="Adagio_Sans" panose="00000500000000000000" pitchFamily="50" charset="0"/>
              </a:rPr>
              <a:t>Planning Committee/ Team </a:t>
            </a:r>
            <a:r>
              <a:rPr lang="en-US" sz="2800" dirty="0">
                <a:latin typeface="Adagio_Sans" panose="00000500000000000000" pitchFamily="50" charset="0"/>
              </a:rPr>
              <a:t>and Board </a:t>
            </a:r>
            <a:r>
              <a:rPr lang="en-US" sz="2800" dirty="0" smtClean="0">
                <a:latin typeface="Adagio_Sans" panose="00000500000000000000" pitchFamily="50" charset="0"/>
              </a:rPr>
              <a:t>Complete</a:t>
            </a:r>
            <a:endParaRPr lang="en-US" sz="2800" dirty="0">
              <a:latin typeface="Adagio_Sans" panose="00000500000000000000" pitchFamily="50" charset="0"/>
            </a:endParaRPr>
          </a:p>
        </p:txBody>
      </p:sp>
      <p:sp>
        <p:nvSpPr>
          <p:cNvPr id="4" name="Content Placeholder 3"/>
          <p:cNvSpPr>
            <a:spLocks noGrp="1"/>
          </p:cNvSpPr>
          <p:nvPr>
            <p:ph sz="half" idx="1"/>
          </p:nvPr>
        </p:nvSpPr>
        <p:spPr>
          <a:xfrm>
            <a:off x="987294" y="1837327"/>
            <a:ext cx="4559300" cy="3473400"/>
          </a:xfrm>
        </p:spPr>
        <p:txBody>
          <a:bodyPr>
            <a:normAutofit fontScale="85000" lnSpcReduction="10000"/>
          </a:bodyPr>
          <a:lstStyle/>
          <a:p>
            <a:pPr marL="0" indent="0">
              <a:buNone/>
            </a:pPr>
            <a:endParaRPr lang="en-US" sz="2400" dirty="0" smtClean="0">
              <a:solidFill>
                <a:srgbClr val="C00000"/>
              </a:solidFill>
            </a:endParaRPr>
          </a:p>
          <a:p>
            <a:pPr marL="0" indent="0">
              <a:buNone/>
            </a:pPr>
            <a:r>
              <a:rPr lang="en-US" sz="2400" dirty="0" smtClean="0">
                <a:solidFill>
                  <a:srgbClr val="C00000"/>
                </a:solidFill>
              </a:rPr>
              <a:t>Debrief Process</a:t>
            </a:r>
          </a:p>
          <a:p>
            <a:pPr marL="0" indent="0">
              <a:buNone/>
            </a:pPr>
            <a:r>
              <a:rPr lang="en-US" sz="2400" dirty="0" smtClean="0"/>
              <a:t>Have all participants do the following:</a:t>
            </a:r>
            <a:endParaRPr lang="en-US" sz="2400" dirty="0"/>
          </a:p>
          <a:p>
            <a:r>
              <a:rPr lang="en-US" sz="2400" dirty="0" smtClean="0"/>
              <a:t>Mark significant areas of strength with </a:t>
            </a:r>
            <a:r>
              <a:rPr lang="en-US" sz="2400" dirty="0" smtClean="0">
                <a:solidFill>
                  <a:srgbClr val="00B050"/>
                </a:solidFill>
              </a:rPr>
              <a:t>check mark</a:t>
            </a:r>
            <a:endParaRPr lang="en-US" sz="2400" dirty="0"/>
          </a:p>
          <a:p>
            <a:r>
              <a:rPr lang="en-US" sz="2400" dirty="0" smtClean="0"/>
              <a:t>Mark significant areas of concern with a </a:t>
            </a:r>
            <a:r>
              <a:rPr lang="en-US" sz="2400" dirty="0" smtClean="0">
                <a:solidFill>
                  <a:srgbClr val="C00000"/>
                </a:solidFill>
              </a:rPr>
              <a:t>question mark-</a:t>
            </a:r>
            <a:r>
              <a:rPr lang="en-US" sz="2400" dirty="0" smtClean="0"/>
              <a:t> these deserve further study in SSP</a:t>
            </a:r>
            <a:endParaRPr lang="en-US" sz="2400" dirty="0"/>
          </a:p>
        </p:txBody>
      </p:sp>
      <p:pic>
        <p:nvPicPr>
          <p:cNvPr id="3" name="Picture 2" descr="take &lt;strong&gt;survey&lt;/strong&gt; icon | SalFalko | Flick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6594" y="2088358"/>
            <a:ext cx="4228778" cy="2591163"/>
          </a:xfrm>
          <a:prstGeom prst="rect">
            <a:avLst/>
          </a:prstGeom>
        </p:spPr>
      </p:pic>
    </p:spTree>
    <p:extLst>
      <p:ext uri="{BB962C8B-B14F-4D97-AF65-F5344CB8AC3E}">
        <p14:creationId xmlns:p14="http://schemas.microsoft.com/office/powerpoint/2010/main" val="2755886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2912" y="352084"/>
            <a:ext cx="7266571" cy="1233435"/>
          </a:xfrm>
        </p:spPr>
        <p:style>
          <a:lnRef idx="2">
            <a:schemeClr val="accent6"/>
          </a:lnRef>
          <a:fillRef idx="1">
            <a:schemeClr val="lt1"/>
          </a:fillRef>
          <a:effectRef idx="0">
            <a:schemeClr val="accent6"/>
          </a:effectRef>
          <a:fontRef idx="minor">
            <a:schemeClr val="dk1"/>
          </a:fontRef>
        </p:style>
        <p:txBody>
          <a:bodyPr/>
          <a:lstStyle/>
          <a:p>
            <a:r>
              <a:rPr lang="en-US" sz="4800" b="1" dirty="0" smtClean="0">
                <a:solidFill>
                  <a:schemeClr val="tx1"/>
                </a:solidFill>
                <a:latin typeface="Adagio_Sans" panose="00000500000000000000" pitchFamily="50" charset="0"/>
              </a:rPr>
              <a:t>Pro Tip #1: Be</a:t>
            </a:r>
            <a:r>
              <a:rPr lang="en-US" sz="4800" dirty="0" smtClean="0">
                <a:solidFill>
                  <a:schemeClr val="tx1"/>
                </a:solidFill>
                <a:latin typeface="Adagio_Sans" panose="00000500000000000000" pitchFamily="50" charset="0"/>
              </a:rPr>
              <a:t> </a:t>
            </a:r>
            <a:r>
              <a:rPr lang="en-US" sz="4800" b="1" dirty="0" smtClean="0">
                <a:solidFill>
                  <a:schemeClr val="tx1"/>
                </a:solidFill>
                <a:latin typeface="Adagio_Sans" panose="00000500000000000000" pitchFamily="50" charset="0"/>
              </a:rPr>
              <a:t>Specific</a:t>
            </a:r>
            <a:endParaRPr lang="en-US" sz="4800" dirty="0">
              <a:solidFill>
                <a:schemeClr val="tx1"/>
              </a:solidFill>
              <a:latin typeface="Adagio_Sans" panose="00000500000000000000" pitchFamily="50" charset="0"/>
            </a:endParaRPr>
          </a:p>
        </p:txBody>
      </p:sp>
      <p:sp>
        <p:nvSpPr>
          <p:cNvPr id="5" name="Content Placeholder 4"/>
          <p:cNvSpPr>
            <a:spLocks noGrp="1"/>
          </p:cNvSpPr>
          <p:nvPr>
            <p:ph sz="half" idx="1"/>
          </p:nvPr>
        </p:nvSpPr>
        <p:spPr>
          <a:xfrm>
            <a:off x="510024" y="1755696"/>
            <a:ext cx="5873998" cy="3856540"/>
          </a:xfrm>
        </p:spPr>
        <p:txBody>
          <a:bodyPr>
            <a:normAutofit fontScale="92500" lnSpcReduction="10000"/>
          </a:bodyPr>
          <a:lstStyle/>
          <a:p>
            <a:pPr marL="0" indent="0">
              <a:buNone/>
            </a:pPr>
            <a:r>
              <a:rPr lang="en-US" sz="2400" b="1" dirty="0" smtClean="0"/>
              <a:t>Rather than…</a:t>
            </a:r>
          </a:p>
          <a:p>
            <a:pPr marL="0" indent="0">
              <a:buNone/>
            </a:pPr>
            <a:r>
              <a:rPr lang="en-US" sz="2400" i="1" dirty="0" smtClean="0"/>
              <a:t>“Strong School”</a:t>
            </a:r>
            <a:endParaRPr lang="en-US" sz="2400" b="1" dirty="0" smtClean="0"/>
          </a:p>
          <a:p>
            <a:pPr marL="0" indent="0">
              <a:buNone/>
            </a:pPr>
            <a:r>
              <a:rPr lang="en-US" sz="2400" b="1" dirty="0" smtClean="0"/>
              <a:t>Try the following…</a:t>
            </a:r>
          </a:p>
          <a:p>
            <a:pPr marL="0" indent="0">
              <a:buNone/>
            </a:pPr>
            <a:r>
              <a:rPr lang="en-US" sz="2400" i="1" dirty="0" smtClean="0"/>
              <a:t>“Award winning school, recognized for use of technology. Hebrew tutoring available with Israeli tutors on Skype. Teachers went for extensive training last year.”</a:t>
            </a:r>
          </a:p>
          <a:p>
            <a:pPr marL="0" indent="0">
              <a:buNone/>
            </a:pPr>
            <a:r>
              <a:rPr lang="en-US" sz="2400" i="1" dirty="0" smtClean="0"/>
              <a:t>“Got Solomon Schecter award for cooperative learning program for 6</a:t>
            </a:r>
            <a:r>
              <a:rPr lang="en-US" sz="2400" i="1" baseline="30000" dirty="0" smtClean="0"/>
              <a:t>th</a:t>
            </a:r>
            <a:r>
              <a:rPr lang="en-US" sz="2400" i="1" dirty="0" smtClean="0"/>
              <a:t> grade.”</a:t>
            </a:r>
          </a:p>
          <a:p>
            <a:endParaRPr lang="en-US" dirty="0"/>
          </a:p>
        </p:txBody>
      </p:sp>
      <p:pic>
        <p:nvPicPr>
          <p:cNvPr id="5122" name="Picture 2" descr="\\uscjfs\users$\leventhal\My Documents\My Pictures\Be Specific.jpg"/>
          <p:cNvPicPr>
            <a:picLocks noGrp="1" noChangeAspect="1" noChangeArrowheads="1"/>
          </p:cNvPicPr>
          <p:nvPr>
            <p:ph sz="half" idx="4294967295"/>
          </p:nvPr>
        </p:nvPicPr>
        <p:blipFill>
          <a:blip r:embed="rId2" cstate="print"/>
          <a:srcRect/>
          <a:stretch>
            <a:fillRect/>
          </a:stretch>
        </p:blipFill>
        <p:spPr bwMode="auto">
          <a:xfrm>
            <a:off x="7189364" y="3550297"/>
            <a:ext cx="3970485" cy="1358097"/>
          </a:xfrm>
          <a:prstGeom prst="rect">
            <a:avLst/>
          </a:prstGeom>
          <a:noFill/>
        </p:spPr>
      </p:pic>
    </p:spTree>
    <p:extLst>
      <p:ext uri="{BB962C8B-B14F-4D97-AF65-F5344CB8AC3E}">
        <p14:creationId xmlns:p14="http://schemas.microsoft.com/office/powerpoint/2010/main" val="4054273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137" y="503746"/>
            <a:ext cx="9463482" cy="1325563"/>
          </a:xfrm>
        </p:spPr>
        <p:style>
          <a:lnRef idx="2">
            <a:schemeClr val="accent6"/>
          </a:lnRef>
          <a:fillRef idx="1">
            <a:schemeClr val="lt1"/>
          </a:fillRef>
          <a:effectRef idx="0">
            <a:schemeClr val="accent6"/>
          </a:effectRef>
          <a:fontRef idx="minor">
            <a:schemeClr val="dk1"/>
          </a:fontRef>
        </p:style>
        <p:txBody>
          <a:bodyPr/>
          <a:lstStyle/>
          <a:p>
            <a:r>
              <a:rPr lang="en-US" dirty="0" smtClean="0">
                <a:latin typeface="Adagio_Sans" panose="00000500000000000000" pitchFamily="50" charset="0"/>
              </a:rPr>
              <a:t>Pro Tip #2: Be Honest &amp; Hopeful</a:t>
            </a:r>
            <a:endParaRPr lang="en-US" dirty="0">
              <a:solidFill>
                <a:schemeClr val="tx1"/>
              </a:solidFill>
              <a:effectLst>
                <a:outerShdw blurRad="38100" dist="38100" dir="2700000" algn="tl">
                  <a:srgbClr val="000000">
                    <a:alpha val="43137"/>
                  </a:srgbClr>
                </a:outerShdw>
              </a:effectLst>
              <a:latin typeface="Adagio_Sans" panose="00000500000000000000" pitchFamily="50" charset="0"/>
            </a:endParaRPr>
          </a:p>
        </p:txBody>
      </p:sp>
      <p:sp>
        <p:nvSpPr>
          <p:cNvPr id="3" name="Content Placeholder 2"/>
          <p:cNvSpPr>
            <a:spLocks noGrp="1"/>
          </p:cNvSpPr>
          <p:nvPr>
            <p:ph sz="half" idx="1"/>
          </p:nvPr>
        </p:nvSpPr>
        <p:spPr>
          <a:xfrm>
            <a:off x="720436" y="1758893"/>
            <a:ext cx="5193803" cy="2787241"/>
          </a:xfrm>
        </p:spPr>
        <p:txBody>
          <a:bodyPr/>
          <a:lstStyle/>
          <a:p>
            <a:r>
              <a:rPr lang="en-US" sz="2800" b="1" dirty="0"/>
              <a:t>Honest Assessment-  </a:t>
            </a:r>
            <a:r>
              <a:rPr lang="en-US" sz="2800" b="1" dirty="0" smtClean="0"/>
              <a:t>              </a:t>
            </a:r>
            <a:r>
              <a:rPr lang="en-US" sz="2800" dirty="0" smtClean="0"/>
              <a:t>Is </a:t>
            </a:r>
            <a:r>
              <a:rPr lang="en-US" sz="2800" dirty="0"/>
              <a:t>the soil fertile? </a:t>
            </a:r>
            <a:endParaRPr lang="en-US" sz="2800" b="1" dirty="0"/>
          </a:p>
          <a:p>
            <a:r>
              <a:rPr lang="en-US" sz="2800" b="1" dirty="0"/>
              <a:t>Hopeful Forward Looking- </a:t>
            </a:r>
            <a:r>
              <a:rPr lang="en-US" sz="2800" dirty="0"/>
              <a:t>S</a:t>
            </a:r>
            <a:r>
              <a:rPr lang="en-US" sz="2800" dirty="0" smtClean="0"/>
              <a:t>pies must bring back fruit</a:t>
            </a:r>
          </a:p>
          <a:p>
            <a:pPr marL="0" indent="0">
              <a:buNone/>
            </a:pPr>
            <a:endParaRPr lang="en-US" dirty="0" smtClean="0"/>
          </a:p>
          <a:p>
            <a:endParaRPr lang="en-US" dirty="0" smtClean="0"/>
          </a:p>
        </p:txBody>
      </p:sp>
      <p:pic>
        <p:nvPicPr>
          <p:cNvPr id="1026" name="Picture 2" descr="\\uscjfs\users$\leventhal\My Documents\My Pictures\Posner and Kouzes.jpg"/>
          <p:cNvPicPr>
            <a:picLocks noGrp="1" noChangeAspect="1" noChangeArrowheads="1"/>
          </p:cNvPicPr>
          <p:nvPr>
            <p:ph sz="half" idx="4294967295"/>
          </p:nvPr>
        </p:nvPicPr>
        <p:blipFill>
          <a:blip r:embed="rId2" cstate="print"/>
          <a:srcRect/>
          <a:stretch>
            <a:fillRect/>
          </a:stretch>
        </p:blipFill>
        <p:spPr bwMode="auto">
          <a:xfrm>
            <a:off x="6151024" y="1787905"/>
            <a:ext cx="2978702" cy="2951875"/>
          </a:xfrm>
          <a:prstGeom prst="rect">
            <a:avLst/>
          </a:prstGeom>
          <a:noFill/>
        </p:spPr>
      </p:pic>
    </p:spTree>
    <p:extLst>
      <p:ext uri="{BB962C8B-B14F-4D97-AF65-F5344CB8AC3E}">
        <p14:creationId xmlns:p14="http://schemas.microsoft.com/office/powerpoint/2010/main" val="3044755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3">
      <a:dk1>
        <a:srgbClr val="3C3C47"/>
      </a:dk1>
      <a:lt1>
        <a:srgbClr val="FFFFFF"/>
      </a:lt1>
      <a:dk2>
        <a:srgbClr val="82767D"/>
      </a:dk2>
      <a:lt2>
        <a:srgbClr val="FFFFFF"/>
      </a:lt2>
      <a:accent1>
        <a:srgbClr val="F15B2E"/>
      </a:accent1>
      <a:accent2>
        <a:srgbClr val="F78E27"/>
      </a:accent2>
      <a:accent3>
        <a:srgbClr val="F5BC25"/>
      </a:accent3>
      <a:accent4>
        <a:srgbClr val="3C3C47"/>
      </a:accent4>
      <a:accent5>
        <a:srgbClr val="3C3C47"/>
      </a:accent5>
      <a:accent6>
        <a:srgbClr val="FFFFFF"/>
      </a:accent6>
      <a:hlink>
        <a:srgbClr val="F78E27"/>
      </a:hlink>
      <a:folHlink>
        <a:srgbClr val="3C3C47"/>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8882</TotalTime>
  <Words>957</Words>
  <Application>Microsoft Office PowerPoint</Application>
  <PresentationFormat>Widescreen</PresentationFormat>
  <Paragraphs>137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Adagio_Sans</vt:lpstr>
      <vt:lpstr>Adagio_Sans_Script Black</vt:lpstr>
      <vt:lpstr>Arial</vt:lpstr>
      <vt:lpstr>Calibri</vt:lpstr>
      <vt:lpstr>Office Theme</vt:lpstr>
      <vt:lpstr> Situation and SWOT Analysis 2019</vt:lpstr>
      <vt:lpstr>Why do a SWOT? To get the “lay of the land”</vt:lpstr>
      <vt:lpstr>Describing the Current Situation Initial SWOT Exercise</vt:lpstr>
      <vt:lpstr>Text 1: Numbers 14 Should I Stay or Should I Go?</vt:lpstr>
      <vt:lpstr>Pre-Work for SWOT:  Data Gathering  </vt:lpstr>
      <vt:lpstr>Pre Work: Building a Fact Book:  What do we need to know? What can we get?</vt:lpstr>
      <vt:lpstr>Pre Work: Thriving Congregation Assessment Have Planning Committee/ Team and Board Complete</vt:lpstr>
      <vt:lpstr>Pro Tip #1: Be Specific</vt:lpstr>
      <vt:lpstr>Pro Tip #2: Be Honest &amp; Hopeful</vt:lpstr>
      <vt:lpstr> Pro-Tip #3: Prune List of Strengths &amp; Weaknesses and Prioritize Them </vt:lpstr>
      <vt:lpstr>  Pro Tip #4: Consider Doing Multiple SWOT Analyses  </vt:lpstr>
      <vt:lpstr>Opportunities</vt:lpstr>
      <vt:lpstr>Opportunities: Promotion Remind stakeholders that synagogues matter</vt:lpstr>
      <vt:lpstr>Opportunities: Partnerships</vt:lpstr>
      <vt:lpstr>Conducting SWOT Workshop</vt:lpstr>
      <vt:lpstr>SWOT Exercise 60 Minutes</vt:lpstr>
      <vt:lpstr>Conduct SWOT Exercise</vt:lpstr>
      <vt:lpstr>Connect Strengths to Possibilities</vt:lpstr>
      <vt:lpstr>Next Steps Ask KRM for Fact Book and Link to TCA Conduct TCA with SC and Board Debrief Data with Board Plan SWOT Exercise with Board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Aimee Close</cp:lastModifiedBy>
  <cp:revision>86</cp:revision>
  <dcterms:created xsi:type="dcterms:W3CDTF">2017-06-28T20:40:14Z</dcterms:created>
  <dcterms:modified xsi:type="dcterms:W3CDTF">2021-08-09T17:25:20Z</dcterms:modified>
</cp:coreProperties>
</file>